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5940" y="9261550"/>
            <a:ext cx="14780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19138" y="9261550"/>
            <a:ext cx="431243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3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1445"/>
            <a:ext cx="6542405" cy="1083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5938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Sig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ng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truc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2"/>
              </a:spcBef>
            </a:pPr>
            <a:endParaRPr sz="1100"/>
          </a:p>
          <a:p>
            <a:pPr marL="508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.1 </a:t>
            </a:r>
            <a:r>
              <a:rPr dirty="0" smtClean="0" sz="1400" spc="-1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ntin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ous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endParaRPr sz="1400">
              <a:latin typeface="Times New Roman"/>
              <a:cs typeface="Times New Roman"/>
            </a:endParaRPr>
          </a:p>
          <a:p>
            <a:pPr algn="ctr" marL="114300">
              <a:lnSpc>
                <a:spcPts val="1365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3.1 shows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time)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(solid 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ev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 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is. 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the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con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 an infinite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number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399160"/>
            <a:ext cx="6702425" cy="1708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107055" marR="22225" indent="-3086735">
              <a:lnSpc>
                <a:spcPct val="111300"/>
              </a:lnSpc>
            </a:pPr>
            <a:r>
              <a:rPr dirty="0" smtClean="0" sz="1150" b="1">
                <a:latin typeface="Times New Roman"/>
                <a:cs typeface="Times New Roman"/>
              </a:rPr>
              <a:t>Fig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10" b="1">
                <a:latin typeface="Times New Roman"/>
                <a:cs typeface="Times New Roman"/>
              </a:rPr>
              <a:t>r</a:t>
            </a:r>
            <a:r>
              <a:rPr dirty="0" smtClean="0" sz="1150" spc="0" b="1">
                <a:latin typeface="Times New Roman"/>
                <a:cs typeface="Times New Roman"/>
              </a:rPr>
              <a:t>e </a:t>
            </a:r>
            <a:r>
              <a:rPr dirty="0" smtClean="0" sz="1150" spc="5" b="1">
                <a:latin typeface="Times New Roman"/>
                <a:cs typeface="Times New Roman"/>
              </a:rPr>
              <a:t>3</a:t>
            </a:r>
            <a:r>
              <a:rPr dirty="0" smtClean="0" sz="1150" spc="0" b="1">
                <a:latin typeface="Times New Roman"/>
                <a:cs typeface="Times New Roman"/>
              </a:rPr>
              <a:t>.1 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lay </a:t>
            </a:r>
            <a:r>
              <a:rPr dirty="0" smtClean="0" sz="1150" spc="-15" b="1">
                <a:latin typeface="Times New Roman"/>
                <a:cs typeface="Times New Roman"/>
              </a:rPr>
              <a:t>o</a:t>
            </a:r>
            <a:r>
              <a:rPr dirty="0" smtClean="0" sz="1150" spc="0" b="1">
                <a:latin typeface="Times New Roman"/>
                <a:cs typeface="Times New Roman"/>
              </a:rPr>
              <a:t>f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t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alog (co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ti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o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)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ig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al a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d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lay of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i</a:t>
            </a:r>
            <a:r>
              <a:rPr dirty="0" smtClean="0" sz="1150" spc="-15" b="1">
                <a:latin typeface="Times New Roman"/>
                <a:cs typeface="Times New Roman"/>
              </a:rPr>
              <a:t>g</a:t>
            </a:r>
            <a:r>
              <a:rPr dirty="0" smtClean="0" sz="1150" spc="0" b="1">
                <a:latin typeface="Times New Roman"/>
                <a:cs typeface="Times New Roman"/>
              </a:rPr>
              <a:t>ital </a:t>
            </a:r>
            <a:r>
              <a:rPr dirty="0" smtClean="0" sz="1150" spc="-20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les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v</a:t>
            </a:r>
            <a:r>
              <a:rPr dirty="0" smtClean="0" sz="1150" spc="30" b="1">
                <a:latin typeface="Times New Roman"/>
                <a:cs typeface="Times New Roman"/>
              </a:rPr>
              <a:t>e</a:t>
            </a:r>
            <a:r>
              <a:rPr dirty="0" smtClean="0" sz="1150" spc="0" b="1">
                <a:latin typeface="Times New Roman"/>
                <a:cs typeface="Times New Roman"/>
              </a:rPr>
              <a:t>r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0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t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l</a:t>
            </a:r>
            <a:r>
              <a:rPr dirty="0" smtClean="0" sz="1150" spc="15" b="1">
                <a:latin typeface="Times New Roman"/>
                <a:cs typeface="Times New Roman"/>
              </a:rPr>
              <a:t>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g ti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0" b="1">
                <a:latin typeface="Times New Roman"/>
                <a:cs typeface="Times New Roman"/>
              </a:rPr>
              <a:t> i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ta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ts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47"/>
              </a:spcBef>
            </a:pPr>
            <a:endParaRPr sz="1300"/>
          </a:p>
          <a:p>
            <a:pPr algn="just" marL="12700" marR="12700" indent="39370">
              <a:lnSpc>
                <a:spcPct val="110200"/>
              </a:lnSpc>
            </a:pP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impossible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infinite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number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points.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urth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infinite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prop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iate</a:t>
            </a:r>
            <a:r>
              <a:rPr dirty="0" smtClean="0" sz="1200" spc="0">
                <a:latin typeface="Times New Roman"/>
                <a:cs typeface="Times New Roman"/>
              </a:rPr>
              <a:t> to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ssed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S)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sor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since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quire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infinite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mount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memo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infinite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mount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power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solve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robl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taking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fix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5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rv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shown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ure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3.1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.2,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r>
              <a:rPr dirty="0" smtClean="0" sz="1200" spc="0">
                <a:latin typeface="Times New Roman"/>
                <a:cs typeface="Times New Roman"/>
              </a:rPr>
              <a:t> the s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mpling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or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mpling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riod in 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49170" y="8215883"/>
            <a:ext cx="3274695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b="1">
                <a:latin typeface="Times New Roman"/>
                <a:cs typeface="Times New Roman"/>
              </a:rPr>
              <a:t>Fig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10" b="1">
                <a:latin typeface="Times New Roman"/>
                <a:cs typeface="Times New Roman"/>
              </a:rPr>
              <a:t>r</a:t>
            </a:r>
            <a:r>
              <a:rPr dirty="0" smtClean="0" sz="1150" spc="0" b="1">
                <a:latin typeface="Times New Roman"/>
                <a:cs typeface="Times New Roman"/>
              </a:rPr>
              <a:t>e </a:t>
            </a:r>
            <a:r>
              <a:rPr dirty="0" smtClean="0" sz="1150" spc="5" b="1">
                <a:latin typeface="Times New Roman"/>
                <a:cs typeface="Times New Roman"/>
              </a:rPr>
              <a:t>3</a:t>
            </a:r>
            <a:r>
              <a:rPr dirty="0" smtClean="0" sz="1150" spc="0" b="1">
                <a:latin typeface="Times New Roman"/>
                <a:cs typeface="Times New Roman"/>
              </a:rPr>
              <a:t>.2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l</a:t>
            </a:r>
            <a:r>
              <a:rPr dirty="0" smtClean="0" sz="1150" spc="5" b="1">
                <a:latin typeface="Times New Roman"/>
                <a:cs typeface="Times New Roman"/>
              </a:rPr>
              <a:t>e</a:t>
            </a:r>
            <a:r>
              <a:rPr dirty="0" smtClean="0" sz="1150" spc="0" b="1">
                <a:latin typeface="Times New Roman"/>
                <a:cs typeface="Times New Roman"/>
              </a:rPr>
              <a:t>-a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-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old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alog volta</a:t>
            </a:r>
            <a:r>
              <a:rPr dirty="0" smtClean="0" sz="1150" spc="-15" b="1">
                <a:latin typeface="Times New Roman"/>
                <a:cs typeface="Times New Roman"/>
              </a:rPr>
              <a:t>g</a:t>
            </a:r>
            <a:r>
              <a:rPr dirty="0" smtClean="0" sz="1150" spc="0" b="1">
                <a:latin typeface="Times New Roman"/>
                <a:cs typeface="Times New Roman"/>
              </a:rPr>
              <a:t>e</a:t>
            </a:r>
            <a:r>
              <a:rPr dirty="0" smtClean="0" sz="1150" spc="-10" b="1">
                <a:latin typeface="Times New Roman"/>
                <a:cs typeface="Times New Roman"/>
              </a:rPr>
              <a:t> </a:t>
            </a:r>
            <a:r>
              <a:rPr dirty="0" smtClean="0" sz="1150" spc="10" b="1">
                <a:latin typeface="Times New Roman"/>
                <a:cs typeface="Times New Roman"/>
              </a:rPr>
              <a:t>f</a:t>
            </a:r>
            <a:r>
              <a:rPr dirty="0" smtClean="0" sz="1150" spc="-15" b="1">
                <a:latin typeface="Times New Roman"/>
                <a:cs typeface="Times New Roman"/>
              </a:rPr>
              <a:t>o</a:t>
            </a:r>
            <a:r>
              <a:rPr dirty="0" smtClean="0" sz="1150" spc="0" b="1">
                <a:latin typeface="Times New Roman"/>
                <a:cs typeface="Times New Roman"/>
              </a:rPr>
              <a:t>r </a:t>
            </a:r>
            <a:r>
              <a:rPr dirty="0" smtClean="0" sz="1150" spc="-5" b="1">
                <a:latin typeface="Times New Roman"/>
                <a:cs typeface="Times New Roman"/>
              </a:rPr>
              <a:t>A</a:t>
            </a:r>
            <a:r>
              <a:rPr dirty="0" smtClean="0" sz="1150" spc="-5" b="1">
                <a:latin typeface="Times New Roman"/>
                <a:cs typeface="Times New Roman"/>
              </a:rPr>
              <a:t>D</a:t>
            </a:r>
            <a:r>
              <a:rPr dirty="0" smtClean="0" sz="1150" spc="0" b="1">
                <a:latin typeface="Times New Roman"/>
                <a:cs typeface="Times New Roman"/>
              </a:rPr>
              <a:t>C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74876" y="2179287"/>
            <a:ext cx="4075682" cy="1857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033016" y="6362689"/>
            <a:ext cx="3984663" cy="17054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609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374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699250" cy="1047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4745" algn="l"/>
              </a:tabLst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3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950"/>
              </a:lnSpc>
              <a:spcBef>
                <a:spcPts val="4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152400">
              <a:lnSpc>
                <a:spcPct val="110100"/>
              </a:lnSpc>
            </a:pPr>
            <a:r>
              <a:rPr dirty="0" smtClean="0" sz="1200">
                <a:latin typeface="Times New Roman"/>
                <a:cs typeface="Times New Roman"/>
              </a:rPr>
              <a:t>As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shown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ure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3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2,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volt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duri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mpling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rv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A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rt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hold.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iven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mpling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T,</a:t>
            </a:r>
            <a:r>
              <a:rPr dirty="0" smtClean="0" sz="1200" spc="0">
                <a:latin typeface="Times New Roman"/>
                <a:cs typeface="Times New Roman"/>
              </a:rPr>
              <a:t> 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is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the t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me sp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two s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points, the 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 is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143973"/>
            <a:ext cx="6701790" cy="2247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030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ter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we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obtain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whose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lues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mpling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nts,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thus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ssor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ndle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points.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t,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we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nsure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inal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onstr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lat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23"/>
              </a:spcBef>
            </a:pPr>
            <a:endParaRPr sz="1000"/>
          </a:p>
          <a:p>
            <a:pPr marL="469900" marR="17145" indent="-229235">
              <a:lnSpc>
                <a:spcPct val="11000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200" spc="0" b="1">
                <a:latin typeface="Times New Roman"/>
                <a:cs typeface="Times New Roman"/>
              </a:rPr>
              <a:t>In  </a:t>
            </a:r>
            <a:r>
              <a:rPr dirty="0" smtClean="0" sz="1200" spc="-1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other  </a:t>
            </a:r>
            <a:r>
              <a:rPr dirty="0" smtClean="0" sz="1200" spc="-13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ds,  </a:t>
            </a:r>
            <a:r>
              <a:rPr dirty="0" smtClean="0" sz="1200" spc="-13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e  </a:t>
            </a:r>
            <a:r>
              <a:rPr dirty="0" smtClean="0" sz="1200" spc="-1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  </a:t>
            </a:r>
            <a:r>
              <a:rPr dirty="0" smtClean="0" sz="1200" spc="-1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loo</a:t>
            </a:r>
            <a:r>
              <a:rPr dirty="0" smtClean="0" sz="1200" spc="5" b="1">
                <a:latin typeface="Times New Roman"/>
                <a:cs typeface="Times New Roman"/>
              </a:rPr>
              <a:t>k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  </a:t>
            </a:r>
            <a:r>
              <a:rPr dirty="0" smtClean="0" sz="1200" spc="-13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or  </a:t>
            </a:r>
            <a:r>
              <a:rPr dirty="0" smtClean="0" sz="1200" spc="-1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  </a:t>
            </a:r>
            <a:r>
              <a:rPr dirty="0" smtClean="0" sz="1200" spc="-125" b="1">
                <a:latin typeface="Times New Roman"/>
                <a:cs typeface="Times New Roman"/>
              </a:rPr>
              <a:t> 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1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m  </a:t>
            </a:r>
            <a:r>
              <a:rPr dirty="0" smtClean="0" sz="1200" spc="-1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pling  </a:t>
            </a:r>
            <a:r>
              <a:rPr dirty="0" smtClean="0" sz="1200" spc="-12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ate  </a:t>
            </a:r>
            <a:r>
              <a:rPr dirty="0" smtClean="0" sz="1200" spc="-1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  </a:t>
            </a:r>
            <a:r>
              <a:rPr dirty="0" smtClean="0" sz="1200" spc="-1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quire  </a:t>
            </a:r>
            <a:r>
              <a:rPr dirty="0" smtClean="0" sz="1200" spc="-1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  </a:t>
            </a:r>
            <a:r>
              <a:rPr dirty="0" smtClean="0" sz="1200" spc="-12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te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onst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tion 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</a:t>
            </a:r>
            <a:r>
              <a:rPr dirty="0" smtClean="0" sz="1200" spc="-5" b="1">
                <a:latin typeface="Times New Roman"/>
                <a:cs typeface="Times New Roman"/>
              </a:rPr>
              <a:t>a</a:t>
            </a:r>
            <a:r>
              <a:rPr dirty="0" smtClean="0" sz="1200" spc="-10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alog 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om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its </a:t>
            </a:r>
            <a:r>
              <a:rPr dirty="0" smtClean="0" sz="1200" spc="10" b="1">
                <a:latin typeface="Times New Roman"/>
                <a:cs typeface="Times New Roman"/>
              </a:rPr>
              <a:t>s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pled ve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sio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28"/>
              </a:spcBef>
            </a:pPr>
            <a:endParaRPr sz="950"/>
          </a:p>
          <a:p>
            <a:pPr algn="just" marL="12700" marR="14604">
              <a:lnSpc>
                <a:spcPct val="110100"/>
              </a:lnSpc>
            </a:pPr>
            <a:r>
              <a:rPr dirty="0" smtClean="0" sz="1150">
                <a:latin typeface="Times New Roman"/>
                <a:cs typeface="Times New Roman"/>
              </a:rPr>
              <a:t>If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analog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not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ppropri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ly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ampled, al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ing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ill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occur,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ich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es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un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anted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nals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ed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requency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band.</a:t>
            </a:r>
            <a:r>
              <a:rPr dirty="0" smtClean="0" sz="1150" spc="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8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pling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theor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m</a:t>
            </a:r>
            <a:r>
              <a:rPr dirty="0" smtClean="0" sz="1150" spc="8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uarant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es</a:t>
            </a:r>
            <a:r>
              <a:rPr dirty="0" smtClean="0" sz="1150" spc="7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that</a:t>
            </a:r>
            <a:r>
              <a:rPr dirty="0" smtClean="0" sz="1150" spc="8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</a:t>
            </a:r>
            <a:r>
              <a:rPr dirty="0" smtClean="0" sz="1150" spc="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alog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8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can</a:t>
            </a:r>
            <a:r>
              <a:rPr dirty="0" smtClean="0" sz="1150" spc="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be</a:t>
            </a:r>
            <a:r>
              <a:rPr dirty="0" smtClean="0" sz="1150" spc="8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theory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per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ect</a:t>
            </a:r>
            <a:r>
              <a:rPr dirty="0" smtClean="0" sz="1150" spc="15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y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reco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ered</a:t>
            </a:r>
            <a:r>
              <a:rPr dirty="0" smtClean="0" sz="1150" spc="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r>
              <a:rPr dirty="0" smtClean="0" sz="1150" spc="0">
                <a:latin typeface="Times New Roman"/>
                <a:cs typeface="Times New Roman"/>
              </a:rPr>
              <a:t> long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amp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ing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is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at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ea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ce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as</a:t>
            </a:r>
            <a:r>
              <a:rPr dirty="0" smtClean="0" sz="1150" spc="4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lar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s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hi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he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35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-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reque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cy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compone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6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log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</a:t>
            </a:r>
            <a:r>
              <a:rPr dirty="0" smtClean="0" sz="1150" spc="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be</a:t>
            </a:r>
            <a:r>
              <a:rPr dirty="0" smtClean="0" sz="1150" spc="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amp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ed.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con</a:t>
            </a:r>
            <a:r>
              <a:rPr dirty="0" smtClean="0" sz="1150" spc="-1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ion is</a:t>
            </a:r>
            <a:r>
              <a:rPr dirty="0" smtClean="0" sz="1150" spc="-2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de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cri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ed a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6919" y="4396359"/>
            <a:ext cx="689610" cy="295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500"/>
              </a:lnSpc>
            </a:pPr>
            <a:r>
              <a:rPr dirty="0" smtClean="0" sz="1400">
                <a:latin typeface="Times New Roman"/>
                <a:cs typeface="Times New Roman"/>
              </a:rPr>
              <a:t>f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≥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  <a:p>
            <a:pPr marL="72390">
              <a:lnSpc>
                <a:spcPts val="725"/>
              </a:lnSpc>
              <a:tabLst>
                <a:tab pos="481965" algn="l"/>
              </a:tabLst>
            </a:pPr>
            <a:r>
              <a:rPr dirty="0" smtClean="0" sz="900">
                <a:latin typeface="Times New Roman"/>
                <a:cs typeface="Times New Roman"/>
              </a:rPr>
              <a:t>s	</a:t>
            </a:r>
            <a:r>
              <a:rPr dirty="0" smtClean="0" sz="900" spc="-20">
                <a:latin typeface="Times New Roman"/>
                <a:cs typeface="Times New Roman"/>
              </a:rPr>
              <a:t>m</a:t>
            </a:r>
            <a:r>
              <a:rPr dirty="0" smtClean="0" sz="900" spc="-5">
                <a:latin typeface="Times New Roman"/>
                <a:cs typeface="Times New Roman"/>
              </a:rPr>
              <a:t>a</a:t>
            </a:r>
            <a:r>
              <a:rPr dirty="0" smtClean="0" sz="900" spc="0">
                <a:latin typeface="Times New Roman"/>
                <a:cs typeface="Times New Roman"/>
              </a:rPr>
              <a:t>x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42617" y="4421759"/>
            <a:ext cx="5240655" cy="261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295"/>
              </a:lnSpc>
              <a:tabLst>
                <a:tab pos="748665" algn="l"/>
              </a:tabLst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	</a:t>
            </a:r>
            <a:r>
              <a:rPr dirty="0" smtClean="0" sz="1200" spc="0">
                <a:latin typeface="Times New Roman"/>
                <a:cs typeface="Times New Roman"/>
              </a:rPr>
              <a:t>is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mu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omponent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to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led</a:t>
            </a:r>
            <a:endParaRPr sz="1200">
              <a:latin typeface="Times New Roman"/>
              <a:cs typeface="Times New Roman"/>
            </a:endParaRPr>
          </a:p>
          <a:p>
            <a:pPr marL="547370">
              <a:lnSpc>
                <a:spcPts val="665"/>
              </a:lnSpc>
            </a:pPr>
            <a:r>
              <a:rPr dirty="0" smtClean="0" sz="800">
                <a:latin typeface="Times New Roman"/>
                <a:cs typeface="Times New Roman"/>
              </a:rPr>
              <a:t>max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804892"/>
            <a:ext cx="6703695" cy="1068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114300">
              <a:lnSpc>
                <a:spcPct val="1105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ontai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Hz,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minim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Hz,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8,000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ond;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udio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up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20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kHz,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4</a:t>
            </a:r>
            <a:r>
              <a:rPr dirty="0" smtClean="0" sz="1200" spc="0">
                <a:latin typeface="Times New Roman"/>
                <a:cs typeface="Times New Roman"/>
              </a:rPr>
              <a:t>0,000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40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kHz,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udio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quired.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ure </a:t>
            </a:r>
            <a:r>
              <a:rPr dirty="0" smtClean="0" sz="1150" spc="-1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3.3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260"/>
              </a:lnSpc>
              <a:spcBef>
                <a:spcPts val="130"/>
              </a:spcBef>
            </a:pPr>
            <a:r>
              <a:rPr dirty="0" smtClean="0" sz="1150">
                <a:latin typeface="Times New Roman"/>
                <a:cs typeface="Times New Roman"/>
              </a:rPr>
              <a:t>depi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ts</a:t>
            </a:r>
            <a:r>
              <a:rPr dirty="0" smtClean="0" sz="1150" spc="7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8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am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led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8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x</a:t>
            </a:r>
            <a:r>
              <a:rPr dirty="0" smtClean="0" sz="1150" spc="3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(</a:t>
            </a:r>
            <a:r>
              <a:rPr dirty="0" smtClean="0" sz="1150" spc="0">
                <a:latin typeface="Times New Roman"/>
                <a:cs typeface="Times New Roman"/>
              </a:rPr>
              <a:t>t)</a:t>
            </a:r>
            <a:r>
              <a:rPr dirty="0" smtClean="0" sz="1150" spc="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tai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ed</a:t>
            </a:r>
            <a:r>
              <a:rPr dirty="0" smtClean="0" sz="1150" spc="8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by</a:t>
            </a:r>
            <a:r>
              <a:rPr dirty="0" smtClean="0" sz="1150" spc="5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ampl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ng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</a:t>
            </a:r>
            <a:r>
              <a:rPr dirty="0" smtClean="0" sz="1150" spc="8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con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inuous</a:t>
            </a:r>
            <a:r>
              <a:rPr dirty="0" smtClean="0" sz="1150" spc="7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x(t)</a:t>
            </a:r>
            <a:r>
              <a:rPr dirty="0" smtClean="0" sz="1150" spc="8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8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85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amp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ing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8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f </a:t>
            </a:r>
            <a:r>
              <a:rPr dirty="0" smtClean="0" sz="1150" spc="3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amp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es</a:t>
            </a:r>
            <a:endParaRPr sz="1150">
              <a:latin typeface="Times New Roman"/>
              <a:cs typeface="Times New Roman"/>
            </a:endParaRPr>
          </a:p>
          <a:p>
            <a:pPr marL="1703070">
              <a:lnSpc>
                <a:spcPts val="640"/>
              </a:lnSpc>
              <a:tabLst>
                <a:tab pos="6146165" algn="l"/>
              </a:tabLst>
            </a:pPr>
            <a:r>
              <a:rPr dirty="0" smtClean="0" sz="750">
                <a:latin typeface="Times New Roman"/>
                <a:cs typeface="Times New Roman"/>
              </a:rPr>
              <a:t>s	</a:t>
            </a:r>
            <a:r>
              <a:rPr dirty="0" smtClean="0" sz="750">
                <a:latin typeface="Times New Roman"/>
                <a:cs typeface="Times New Roman"/>
              </a:rPr>
              <a:t>s</a:t>
            </a: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mtClean="0" sz="1150">
                <a:latin typeface="Times New Roman"/>
                <a:cs typeface="Times New Roman"/>
              </a:rPr>
              <a:t>per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eco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d.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26082" y="8639556"/>
            <a:ext cx="2581275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b="1">
                <a:latin typeface="Calibri"/>
                <a:cs typeface="Calibri"/>
              </a:rPr>
              <a:t>Fi</a:t>
            </a:r>
            <a:r>
              <a:rPr dirty="0" smtClean="0" sz="1150" spc="-10" b="1">
                <a:latin typeface="Calibri"/>
                <a:cs typeface="Calibri"/>
              </a:rPr>
              <a:t>g</a:t>
            </a:r>
            <a:r>
              <a:rPr dirty="0" smtClean="0" sz="1150" spc="5" b="1">
                <a:latin typeface="Calibri"/>
                <a:cs typeface="Calibri"/>
              </a:rPr>
              <a:t>u</a:t>
            </a:r>
            <a:r>
              <a:rPr dirty="0" smtClean="0" sz="1150" spc="0" b="1">
                <a:latin typeface="Calibri"/>
                <a:cs typeface="Calibri"/>
              </a:rPr>
              <a:t>re</a:t>
            </a:r>
            <a:r>
              <a:rPr dirty="0" smtClean="0" sz="1150" spc="-5" b="1">
                <a:latin typeface="Calibri"/>
                <a:cs typeface="Calibri"/>
              </a:rPr>
              <a:t> </a:t>
            </a:r>
            <a:r>
              <a:rPr dirty="0" smtClean="0" sz="1150" spc="0" b="1">
                <a:latin typeface="Calibri"/>
                <a:cs typeface="Calibri"/>
              </a:rPr>
              <a:t>3</a:t>
            </a:r>
            <a:r>
              <a:rPr dirty="0" smtClean="0" sz="1150" spc="-10" b="1">
                <a:latin typeface="Calibri"/>
                <a:cs typeface="Calibri"/>
              </a:rPr>
              <a:t>.</a:t>
            </a:r>
            <a:r>
              <a:rPr dirty="0" smtClean="0" sz="1150" spc="0" b="1">
                <a:latin typeface="Calibri"/>
                <a:cs typeface="Calibri"/>
              </a:rPr>
              <a:t>3</a:t>
            </a:r>
            <a:r>
              <a:rPr dirty="0" smtClean="0" sz="1150" spc="-10" b="1">
                <a:latin typeface="Calibri"/>
                <a:cs typeface="Calibri"/>
              </a:rPr>
              <a:t> </a:t>
            </a:r>
            <a:r>
              <a:rPr dirty="0" smtClean="0" sz="1150" spc="0" b="1">
                <a:latin typeface="Calibri"/>
                <a:cs typeface="Calibri"/>
              </a:rPr>
              <a:t>T</a:t>
            </a:r>
            <a:r>
              <a:rPr dirty="0" smtClean="0" sz="1150" spc="5" b="1">
                <a:latin typeface="Calibri"/>
                <a:cs typeface="Calibri"/>
              </a:rPr>
              <a:t>h</a:t>
            </a:r>
            <a:r>
              <a:rPr dirty="0" smtClean="0" sz="1150" spc="0" b="1">
                <a:latin typeface="Calibri"/>
                <a:cs typeface="Calibri"/>
              </a:rPr>
              <a:t>e</a:t>
            </a:r>
            <a:r>
              <a:rPr dirty="0" smtClean="0" sz="1150" spc="-5" b="1">
                <a:latin typeface="Calibri"/>
                <a:cs typeface="Calibri"/>
              </a:rPr>
              <a:t> </a:t>
            </a:r>
            <a:r>
              <a:rPr dirty="0" smtClean="0" sz="1150" spc="-20" b="1">
                <a:latin typeface="Calibri"/>
                <a:cs typeface="Calibri"/>
              </a:rPr>
              <a:t>s</a:t>
            </a:r>
            <a:r>
              <a:rPr dirty="0" smtClean="0" sz="1150" spc="0" b="1">
                <a:latin typeface="Calibri"/>
                <a:cs typeface="Calibri"/>
              </a:rPr>
              <a:t>im</a:t>
            </a:r>
            <a:r>
              <a:rPr dirty="0" smtClean="0" sz="1150" spc="-10" b="1">
                <a:latin typeface="Calibri"/>
                <a:cs typeface="Calibri"/>
              </a:rPr>
              <a:t>p</a:t>
            </a:r>
            <a:r>
              <a:rPr dirty="0" smtClean="0" sz="1150" spc="0" b="1">
                <a:latin typeface="Calibri"/>
                <a:cs typeface="Calibri"/>
              </a:rPr>
              <a:t>li</a:t>
            </a:r>
            <a:r>
              <a:rPr dirty="0" smtClean="0" sz="1150" spc="-5" b="1">
                <a:latin typeface="Calibri"/>
                <a:cs typeface="Calibri"/>
              </a:rPr>
              <a:t>f</a:t>
            </a:r>
            <a:r>
              <a:rPr dirty="0" smtClean="0" sz="1150" spc="0" b="1">
                <a:latin typeface="Calibri"/>
                <a:cs typeface="Calibri"/>
              </a:rPr>
              <a:t>i</a:t>
            </a:r>
            <a:r>
              <a:rPr dirty="0" smtClean="0" sz="1150" spc="-20" b="1">
                <a:latin typeface="Calibri"/>
                <a:cs typeface="Calibri"/>
              </a:rPr>
              <a:t>e</a:t>
            </a:r>
            <a:r>
              <a:rPr dirty="0" smtClean="0" sz="1150" spc="0" b="1">
                <a:latin typeface="Calibri"/>
                <a:cs typeface="Calibri"/>
              </a:rPr>
              <a:t>d</a:t>
            </a:r>
            <a:r>
              <a:rPr dirty="0" smtClean="0" sz="1150" spc="-5" b="1">
                <a:latin typeface="Calibri"/>
                <a:cs typeface="Calibri"/>
              </a:rPr>
              <a:t> </a:t>
            </a:r>
            <a:r>
              <a:rPr dirty="0" smtClean="0" sz="1150" spc="-5" b="1">
                <a:latin typeface="Calibri"/>
                <a:cs typeface="Calibri"/>
              </a:rPr>
              <a:t>s</a:t>
            </a:r>
            <a:r>
              <a:rPr dirty="0" smtClean="0" sz="1150" spc="-5" b="1">
                <a:latin typeface="Calibri"/>
                <a:cs typeface="Calibri"/>
              </a:rPr>
              <a:t>a</a:t>
            </a:r>
            <a:r>
              <a:rPr dirty="0" smtClean="0" sz="1150" spc="0" b="1">
                <a:latin typeface="Calibri"/>
                <a:cs typeface="Calibri"/>
              </a:rPr>
              <a:t>mpl</a:t>
            </a:r>
            <a:r>
              <a:rPr dirty="0" smtClean="0" sz="1150" spc="-10" b="1">
                <a:latin typeface="Calibri"/>
                <a:cs typeface="Calibri"/>
              </a:rPr>
              <a:t>i</a:t>
            </a:r>
            <a:r>
              <a:rPr dirty="0" smtClean="0" sz="1150" spc="5" b="1">
                <a:latin typeface="Calibri"/>
                <a:cs typeface="Calibri"/>
              </a:rPr>
              <a:t>n</a:t>
            </a:r>
            <a:r>
              <a:rPr dirty="0" smtClean="0" sz="1150" spc="0" b="1">
                <a:latin typeface="Calibri"/>
                <a:cs typeface="Calibri"/>
              </a:rPr>
              <a:t>g</a:t>
            </a:r>
            <a:r>
              <a:rPr dirty="0" smtClean="0" sz="1150" spc="-5" b="1">
                <a:latin typeface="Calibri"/>
                <a:cs typeface="Calibri"/>
              </a:rPr>
              <a:t> </a:t>
            </a:r>
            <a:r>
              <a:rPr dirty="0" smtClean="0" sz="1150" spc="5" b="1">
                <a:latin typeface="Calibri"/>
                <a:cs typeface="Calibri"/>
              </a:rPr>
              <a:t>p</a:t>
            </a:r>
            <a:r>
              <a:rPr dirty="0" smtClean="0" sz="1150" spc="0" b="1">
                <a:latin typeface="Calibri"/>
                <a:cs typeface="Calibri"/>
              </a:rPr>
              <a:t>roce</a:t>
            </a:r>
            <a:r>
              <a:rPr dirty="0" smtClean="0" sz="1150" spc="-10" b="1">
                <a:latin typeface="Calibri"/>
                <a:cs typeface="Calibri"/>
              </a:rPr>
              <a:t>s</a:t>
            </a:r>
            <a:r>
              <a:rPr dirty="0" smtClean="0" sz="1150" spc="0" b="1">
                <a:latin typeface="Calibri"/>
                <a:cs typeface="Calibri"/>
              </a:rPr>
              <a:t>s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2836" y="1623060"/>
            <a:ext cx="2955036" cy="522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549908" y="6050266"/>
            <a:ext cx="4156493" cy="23256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609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374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699250" cy="8185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4745" algn="l"/>
              </a:tabLst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3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83"/>
              </a:spcBef>
            </a:pPr>
            <a:endParaRPr sz="1100"/>
          </a:p>
          <a:p>
            <a:pPr marL="12700" marR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them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itten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prod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mpling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pulses</a:t>
            </a:r>
            <a:r>
              <a:rPr dirty="0" smtClean="0" sz="1200" spc="0">
                <a:latin typeface="Times New Roman"/>
                <a:cs typeface="Times New Roman"/>
              </a:rPr>
              <a:t> (pulse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in):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1420" y="1427226"/>
            <a:ext cx="111696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x (t) = x(t) p(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1336" y="1566926"/>
            <a:ext cx="7048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b="1">
                <a:latin typeface="Times New Roman"/>
                <a:cs typeface="Times New Roman"/>
              </a:rPr>
              <a:t>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60057" y="1452626"/>
            <a:ext cx="31877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(3</a:t>
            </a:r>
            <a:r>
              <a:rPr dirty="0" smtClean="0" sz="1200" spc="5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3)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1850390"/>
            <a:ext cx="310959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p(t)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pulse 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with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riod T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1/ 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22675" y="1977390"/>
            <a:ext cx="6540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>
                <a:latin typeface="Times New Roman"/>
                <a:cs typeface="Times New Roman"/>
              </a:rPr>
              <a:t>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2140" y="2091181"/>
            <a:ext cx="662114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rom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shown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3.4,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</a:t>
            </a:r>
            <a:r>
              <a:rPr dirty="0" smtClean="0" sz="1200" spc="-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rum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onsists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2290826"/>
            <a:ext cx="6703059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led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pli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4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f±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(multipl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2417826"/>
            <a:ext cx="6702425" cy="15436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658495">
              <a:lnSpc>
                <a:spcPct val="100000"/>
              </a:lnSpc>
            </a:pPr>
            <a:r>
              <a:rPr dirty="0" smtClean="0" sz="800">
                <a:latin typeface="Times New Roman"/>
                <a:cs typeface="Times New Roman"/>
              </a:rPr>
              <a:t>s</a:t>
            </a:r>
            <a:endParaRPr sz="800">
              <a:latin typeface="Times New Roman"/>
              <a:cs typeface="Times New Roman"/>
            </a:endParaRPr>
          </a:p>
          <a:p>
            <a:pPr marL="12700" marR="13970">
              <a:lnSpc>
                <a:spcPts val="1580"/>
              </a:lnSpc>
              <a:spcBef>
                <a:spcPts val="75"/>
              </a:spcBef>
            </a:pPr>
            <a:r>
              <a:rPr dirty="0" smtClean="0" sz="1200">
                <a:latin typeface="Times New Roman"/>
                <a:cs typeface="Times New Roman"/>
              </a:rPr>
              <a:t>of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mpling 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te) for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1,2,3,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 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2.4,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three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possible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tch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ssifi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the</a:t>
            </a:r>
            <a:r>
              <a:rPr dirty="0" smtClean="0" sz="1200" spc="0">
                <a:latin typeface="Times New Roman"/>
                <a:cs typeface="Times New Roman"/>
              </a:rPr>
              <a:t> ori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inal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trum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-1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f)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plotted 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ure 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4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), the 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trum is plott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in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.4(b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590"/>
              </a:lnSpc>
              <a:spcBef>
                <a:spcPts val="5"/>
              </a:spcBef>
            </a:pPr>
            <a:r>
              <a:rPr dirty="0" smtClean="0" sz="1200">
                <a:latin typeface="Times New Roman"/>
                <a:cs typeface="Times New Roman"/>
              </a:rPr>
              <a:t>wh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pli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.4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),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trum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pli</a:t>
            </a:r>
            <a:r>
              <a:rPr dirty="0" smtClean="0" sz="1200" spc="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just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ted.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.4(d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inal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um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pli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rl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d;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there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mtClean="0" sz="120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rl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portions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rum.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onstr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filter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obtain</a:t>
            </a:r>
            <a:endParaRPr sz="1200">
              <a:latin typeface="Times New Roman"/>
              <a:cs typeface="Times New Roman"/>
            </a:endParaRPr>
          </a:p>
          <a:p>
            <a:pPr marL="12700" marR="14604">
              <a:lnSpc>
                <a:spcPct val="11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onstr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rum,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tisfi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lusion is 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 known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Shannon sa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pli</a:t>
            </a:r>
            <a:r>
              <a:rPr dirty="0" smtClean="0" sz="1200" spc="-10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 theo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is fo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low: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4077334"/>
            <a:ext cx="6697345" cy="10960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For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uniformly</a:t>
            </a:r>
            <a:r>
              <a:rPr dirty="0" smtClean="0" sz="1200" spc="6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sampl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d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DSP</a:t>
            </a:r>
            <a:r>
              <a:rPr dirty="0" smtClean="0" sz="1200" spc="6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s</a:t>
            </a:r>
            <a:r>
              <a:rPr dirty="0" smtClean="0" sz="1200" spc="-5" i="1">
                <a:latin typeface="Times New Roman"/>
                <a:cs typeface="Times New Roman"/>
              </a:rPr>
              <a:t>y</a:t>
            </a:r>
            <a:r>
              <a:rPr dirty="0" smtClean="0" sz="1200" spc="0" i="1">
                <a:latin typeface="Times New Roman"/>
                <a:cs typeface="Times New Roman"/>
              </a:rPr>
              <a:t>ste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,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an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analog</a:t>
            </a:r>
            <a:r>
              <a:rPr dirty="0" smtClean="0" sz="1200" spc="8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signal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an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be</a:t>
            </a:r>
            <a:r>
              <a:rPr dirty="0" smtClean="0" sz="1200" spc="6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rfe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tly</a:t>
            </a:r>
            <a:r>
              <a:rPr dirty="0" smtClean="0" sz="1200" spc="65" i="1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o</a:t>
            </a:r>
            <a:r>
              <a:rPr dirty="0" smtClean="0" sz="1200" spc="5" i="1">
                <a:latin typeface="Times New Roman"/>
                <a:cs typeface="Times New Roman"/>
              </a:rPr>
              <a:t>v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d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as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long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as</a:t>
            </a:r>
            <a:r>
              <a:rPr dirty="0" smtClean="0" sz="1200" spc="7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the</a:t>
            </a:r>
            <a:r>
              <a:rPr dirty="0" smtClean="0" sz="1200" spc="8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sampling</a:t>
            </a:r>
            <a:r>
              <a:rPr dirty="0" smtClean="0" sz="1200" spc="0" i="1">
                <a:latin typeface="Times New Roman"/>
                <a:cs typeface="Times New Roman"/>
              </a:rPr>
              <a:t> rate is at least twice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as l</a:t>
            </a:r>
            <a:r>
              <a:rPr dirty="0" smtClean="0" sz="1200" spc="-15" i="1">
                <a:latin typeface="Times New Roman"/>
                <a:cs typeface="Times New Roman"/>
              </a:rPr>
              <a:t>a</a:t>
            </a:r>
            <a:r>
              <a:rPr dirty="0" smtClean="0" sz="1200" spc="0" i="1">
                <a:latin typeface="Times New Roman"/>
                <a:cs typeface="Times New Roman"/>
              </a:rPr>
              <a:t>rge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as the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highes</a:t>
            </a:r>
            <a:r>
              <a:rPr dirty="0" smtClean="0" sz="1200" spc="10" i="1">
                <a:latin typeface="Times New Roman"/>
                <a:cs typeface="Times New Roman"/>
              </a:rPr>
              <a:t>t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frequen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ompo</a:t>
            </a:r>
            <a:r>
              <a:rPr dirty="0" smtClean="0" sz="1200" spc="5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nt of the a</a:t>
            </a:r>
            <a:r>
              <a:rPr dirty="0" smtClean="0" sz="1200" spc="5" i="1">
                <a:latin typeface="Times New Roman"/>
                <a:cs typeface="Times New Roman"/>
              </a:rPr>
              <a:t>n</a:t>
            </a:r>
            <a:r>
              <a:rPr dirty="0" smtClean="0" sz="1200" spc="0" i="1">
                <a:latin typeface="Times New Roman"/>
                <a:cs typeface="Times New Roman"/>
              </a:rPr>
              <a:t>alog signal to be sa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pled.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 b="1" u="heavy">
                <a:latin typeface="Times New Roman"/>
                <a:cs typeface="Times New Roman"/>
              </a:rPr>
              <a:t>We</a:t>
            </a:r>
            <a:r>
              <a:rPr dirty="0" smtClean="0" sz="1200" spc="-5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su</a:t>
            </a:r>
            <a:r>
              <a:rPr dirty="0" smtClean="0" sz="1200" spc="-5" b="1" u="heavy">
                <a:latin typeface="Times New Roman"/>
                <a:cs typeface="Times New Roman"/>
              </a:rPr>
              <a:t>m</a:t>
            </a:r>
            <a:r>
              <a:rPr dirty="0" smtClean="0" sz="1200" spc="-5" b="1" u="heavy">
                <a:latin typeface="Times New Roman"/>
                <a:cs typeface="Times New Roman"/>
              </a:rPr>
              <a:t>m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-5" b="1" u="heavy">
                <a:latin typeface="Times New Roman"/>
                <a:cs typeface="Times New Roman"/>
              </a:rPr>
              <a:t>r</a:t>
            </a:r>
            <a:r>
              <a:rPr dirty="0" smtClean="0" sz="1200" spc="0" b="1" u="heavy">
                <a:latin typeface="Times New Roman"/>
                <a:cs typeface="Times New Roman"/>
              </a:rPr>
              <a:t>i</a:t>
            </a:r>
            <a:r>
              <a:rPr dirty="0" smtClean="0" sz="1200" spc="5" b="1" u="heavy">
                <a:latin typeface="Times New Roman"/>
                <a:cs typeface="Times New Roman"/>
              </a:rPr>
              <a:t>z</a:t>
            </a:r>
            <a:r>
              <a:rPr dirty="0" smtClean="0" sz="1200" spc="0" b="1" u="heavy">
                <a:latin typeface="Times New Roman"/>
                <a:cs typeface="Times New Roman"/>
              </a:rPr>
              <a:t>e</a:t>
            </a:r>
            <a:r>
              <a:rPr dirty="0" smtClean="0" sz="1200" spc="-5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tw</a:t>
            </a:r>
            <a:r>
              <a:rPr dirty="0" smtClean="0" sz="1200" spc="0" b="1" u="heavy">
                <a:latin typeface="Times New Roman"/>
                <a:cs typeface="Times New Roman"/>
              </a:rPr>
              <a:t>o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k</a:t>
            </a:r>
            <a:r>
              <a:rPr dirty="0" smtClean="0" sz="1200" spc="-5" b="1" u="heavy">
                <a:latin typeface="Times New Roman"/>
                <a:cs typeface="Times New Roman"/>
              </a:rPr>
              <a:t>e</a:t>
            </a:r>
            <a:r>
              <a:rPr dirty="0" smtClean="0" sz="1200" spc="0" b="1" u="heavy">
                <a:latin typeface="Times New Roman"/>
                <a:cs typeface="Times New Roman"/>
              </a:rPr>
              <a:t>y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p</a:t>
            </a:r>
            <a:r>
              <a:rPr dirty="0" smtClean="0" sz="1200" spc="0" b="1" u="heavy">
                <a:latin typeface="Times New Roman"/>
                <a:cs typeface="Times New Roman"/>
              </a:rPr>
              <a:t>oi</a:t>
            </a:r>
            <a:r>
              <a:rPr dirty="0" smtClean="0" sz="1200" spc="5" b="1" u="heavy">
                <a:latin typeface="Times New Roman"/>
                <a:cs typeface="Times New Roman"/>
              </a:rPr>
              <a:t>n</a:t>
            </a:r>
            <a:r>
              <a:rPr dirty="0" smtClean="0" sz="1200" spc="0" b="1" u="heavy">
                <a:latin typeface="Times New Roman"/>
                <a:cs typeface="Times New Roman"/>
              </a:rPr>
              <a:t>ts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he</a:t>
            </a:r>
            <a:r>
              <a:rPr dirty="0" smtClean="0" sz="1200" spc="-10" b="1" u="heavy">
                <a:latin typeface="Times New Roman"/>
                <a:cs typeface="Times New Roman"/>
              </a:rPr>
              <a:t>r</a:t>
            </a:r>
            <a:r>
              <a:rPr dirty="0" smtClean="0" sz="1200" spc="0" b="1" u="heavy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0"/>
              </a:spcBef>
            </a:pPr>
            <a:endParaRPr sz="1300"/>
          </a:p>
          <a:p>
            <a:pPr marL="2413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1.   </a:t>
            </a:r>
            <a:r>
              <a:rPr dirty="0" smtClean="0" sz="1200" b="1">
                <a:latin typeface="Times New Roman"/>
                <a:cs typeface="Times New Roman"/>
              </a:rPr>
              <a:t>Sa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pling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st</a:t>
            </a:r>
            <a:r>
              <a:rPr dirty="0" smtClean="0" sz="1200" spc="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blish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1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pling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ate</a:t>
            </a:r>
            <a:r>
              <a:rPr dirty="0" smtClean="0" sz="1200" spc="3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or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given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band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analog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444" y="5153278"/>
            <a:ext cx="624459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80030" algn="l"/>
              </a:tabLst>
            </a:pP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ith the high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st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2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y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pon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 f	</a:t>
            </a:r>
            <a:r>
              <a:rPr dirty="0" smtClean="0" sz="1200" spc="0" b="1">
                <a:latin typeface="Times New Roman"/>
                <a:cs typeface="Times New Roman"/>
              </a:rPr>
              <a:t>. If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sa</a:t>
            </a:r>
            <a:r>
              <a:rPr dirty="0" smtClean="0" sz="1200" spc="-1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pling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satis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ies 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quation (</a:t>
            </a:r>
            <a:r>
              <a:rPr dirty="0" smtClean="0" sz="1200" spc="5" b="1">
                <a:latin typeface="Times New Roman"/>
                <a:cs typeface="Times New Roman"/>
              </a:rPr>
              <a:t>3</a:t>
            </a:r>
            <a:r>
              <a:rPr dirty="0" smtClean="0" sz="1200" spc="0" b="1">
                <a:latin typeface="Times New Roman"/>
                <a:cs typeface="Times New Roman"/>
              </a:rPr>
              <a:t>.2), 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 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76954" y="5274436"/>
            <a:ext cx="210820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-25" b="1">
                <a:latin typeface="Times New Roman"/>
                <a:cs typeface="Times New Roman"/>
              </a:rPr>
              <a:t>m</a:t>
            </a:r>
            <a:r>
              <a:rPr dirty="0" smtClean="0" sz="800" spc="0" b="1">
                <a:latin typeface="Times New Roman"/>
                <a:cs typeface="Times New Roman"/>
              </a:rPr>
              <a:t>ax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3444" y="5403469"/>
            <a:ext cx="6243955" cy="358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analog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an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via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its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sa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pled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val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usi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30" b="1">
                <a:latin typeface="Times New Roman"/>
                <a:cs typeface="Times New Roman"/>
              </a:rPr>
              <a:t>l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15" b="1">
                <a:latin typeface="Times New Roman"/>
                <a:cs typeface="Times New Roman"/>
              </a:rPr>
              <a:t>a</a:t>
            </a:r>
            <a:r>
              <a:rPr dirty="0" smtClean="0" sz="1200" spc="5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ilt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,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as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b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in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ig. 3.4(b).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4540" y="6092316"/>
            <a:ext cx="646811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2.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Half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pling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y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(f 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/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2)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usually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all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5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Nyq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ist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y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(</a:t>
            </a:r>
            <a:r>
              <a:rPr dirty="0" smtClean="0" sz="1200" spc="-10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yquist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)</a:t>
            </a:r>
            <a:r>
              <a:rPr dirty="0" smtClean="0" sz="1200" spc="0" b="1">
                <a:latin typeface="Times New Roman"/>
                <a:cs typeface="Times New Roman"/>
              </a:rPr>
              <a:t>,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13658" y="6213221"/>
            <a:ext cx="6540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b="1">
                <a:latin typeface="Times New Roman"/>
                <a:cs typeface="Times New Roman"/>
              </a:rPr>
              <a:t>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3444" y="6331584"/>
            <a:ext cx="619823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ol</a:t>
            </a:r>
            <a:r>
              <a:rPr dirty="0" smtClean="0" sz="1200" spc="-5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y.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sa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pling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dica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that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10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sys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ith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sa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pling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ate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74230" y="6452489"/>
            <a:ext cx="6540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b="1">
                <a:latin typeface="Times New Roman"/>
                <a:cs typeface="Times New Roman"/>
              </a:rPr>
              <a:t>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93444" y="6583045"/>
            <a:ext cx="6238875" cy="5334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38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an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ally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sa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analog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ith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its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-10" b="1">
                <a:latin typeface="Times New Roman"/>
                <a:cs typeface="Times New Roman"/>
              </a:rPr>
              <a:t>h</a:t>
            </a:r>
            <a:r>
              <a:rPr dirty="0" smtClean="0" sz="1200" spc="0" b="1">
                <a:latin typeface="Times New Roman"/>
                <a:cs typeface="Times New Roman"/>
              </a:rPr>
              <a:t>ig</a:t>
            </a:r>
            <a:r>
              <a:rPr dirty="0" smtClean="0" sz="1200" spc="5" b="1">
                <a:latin typeface="Times New Roman"/>
                <a:cs typeface="Times New Roman"/>
              </a:rPr>
              <a:t>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st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y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up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half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f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sa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pling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ate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ithout 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10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 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al </a:t>
            </a:r>
            <a:r>
              <a:rPr dirty="0" smtClean="0" sz="1200" spc="3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1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lap 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(aliasing). 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Henc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, 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analog </a:t>
            </a:r>
            <a:r>
              <a:rPr dirty="0" smtClean="0" sz="1200" spc="3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 </a:t>
            </a:r>
            <a:r>
              <a:rPr dirty="0" smtClean="0" sz="1200" spc="3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an </a:t>
            </a:r>
            <a:r>
              <a:rPr dirty="0" smtClean="0" sz="1200" spc="3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be 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tly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1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its s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sion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as 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b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in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ig. 3.4 (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).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ig. </a:t>
            </a:r>
            <a:r>
              <a:rPr dirty="0" smtClean="0" sz="1200" spc="10" b="1">
                <a:latin typeface="Times New Roman"/>
                <a:cs typeface="Times New Roman"/>
              </a:rPr>
              <a:t>3</a:t>
            </a:r>
            <a:r>
              <a:rPr dirty="0" smtClean="0" sz="1200" spc="0" b="1">
                <a:latin typeface="Times New Roman"/>
                <a:cs typeface="Times New Roman"/>
              </a:rPr>
              <a:t>.</a:t>
            </a:r>
            <a:r>
              <a:rPr dirty="0" smtClean="0" sz="1200" spc="10" b="1">
                <a:latin typeface="Times New Roman"/>
                <a:cs typeface="Times New Roman"/>
              </a:rPr>
              <a:t>4</a:t>
            </a:r>
            <a:r>
              <a:rPr dirty="0" smtClean="0" sz="1200" spc="0" b="1">
                <a:latin typeface="Times New Roman"/>
                <a:cs typeface="Times New Roman"/>
              </a:rPr>
              <a:t>(d) sho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s a</a:t>
            </a:r>
            <a:r>
              <a:rPr dirty="0" smtClean="0" sz="1200" spc="-10" b="1"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latin typeface="Times New Roman"/>
                <a:cs typeface="Times New Roman"/>
              </a:rPr>
              <a:t>iasing.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3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473579" y="4358004"/>
            <a:ext cx="2823845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b="1">
                <a:latin typeface="Times New Roman"/>
                <a:cs typeface="Times New Roman"/>
              </a:rPr>
              <a:t>Fig. 3.4 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lots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-15" b="1">
                <a:latin typeface="Times New Roman"/>
                <a:cs typeface="Times New Roman"/>
              </a:rPr>
              <a:t>o</a:t>
            </a:r>
            <a:r>
              <a:rPr dirty="0" smtClean="0" sz="1150" spc="0" b="1">
                <a:latin typeface="Times New Roman"/>
                <a:cs typeface="Times New Roman"/>
              </a:rPr>
              <a:t>f</a:t>
            </a:r>
            <a:r>
              <a:rPr dirty="0" smtClean="0" sz="1150" spc="1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t</a:t>
            </a:r>
            <a:r>
              <a:rPr dirty="0" smtClean="0" sz="1150" spc="-20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e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a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led</a:t>
            </a:r>
            <a:r>
              <a:rPr dirty="0" smtClean="0" sz="1150" spc="-5" b="1">
                <a:latin typeface="Times New Roman"/>
                <a:cs typeface="Times New Roman"/>
              </a:rPr>
              <a:t>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ig</a:t>
            </a:r>
            <a:r>
              <a:rPr dirty="0" smtClean="0" sz="1150" spc="-5" b="1">
                <a:latin typeface="Times New Roman"/>
                <a:cs typeface="Times New Roman"/>
              </a:rPr>
              <a:t>n</a:t>
            </a:r>
            <a:r>
              <a:rPr dirty="0" smtClean="0" sz="1150" spc="0" b="1">
                <a:latin typeface="Times New Roman"/>
                <a:cs typeface="Times New Roman"/>
              </a:rPr>
              <a:t>al 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-5" b="1">
                <a:latin typeface="Times New Roman"/>
                <a:cs typeface="Times New Roman"/>
              </a:rPr>
              <a:t>p</a:t>
            </a:r>
            <a:r>
              <a:rPr dirty="0" smtClean="0" sz="1150" spc="0" b="1">
                <a:latin typeface="Times New Roman"/>
                <a:cs typeface="Times New Roman"/>
              </a:rPr>
              <a:t>ec</a:t>
            </a:r>
            <a:r>
              <a:rPr dirty="0" smtClean="0" sz="1150" spc="-15" b="1">
                <a:latin typeface="Times New Roman"/>
                <a:cs typeface="Times New Roman"/>
              </a:rPr>
              <a:t>t</a:t>
            </a:r>
            <a:r>
              <a:rPr dirty="0" smtClean="0" sz="1150" spc="0" b="1">
                <a:latin typeface="Times New Roman"/>
                <a:cs typeface="Times New Roman"/>
              </a:rPr>
              <a:t>r</a:t>
            </a:r>
            <a:r>
              <a:rPr dirty="0" smtClean="0" sz="1150" spc="-5" b="1">
                <a:latin typeface="Times New Roman"/>
                <a:cs typeface="Times New Roman"/>
              </a:rPr>
              <a:t>u</a:t>
            </a:r>
            <a:r>
              <a:rPr dirty="0" smtClean="0" sz="1150" spc="-15" b="1">
                <a:latin typeface="Times New Roman"/>
                <a:cs typeface="Times New Roman"/>
              </a:rPr>
              <a:t>m</a:t>
            </a:r>
            <a:r>
              <a:rPr dirty="0" smtClean="0" sz="1150" spc="0" b="1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693284"/>
            <a:ext cx="4220845" cy="1024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b="1" u="heavy">
                <a:latin typeface="Times New Roman"/>
                <a:cs typeface="Times New Roman"/>
              </a:rPr>
              <a:t>E</a:t>
            </a:r>
            <a:r>
              <a:rPr dirty="0" smtClean="0" sz="1150" spc="10" b="1" u="heavy">
                <a:latin typeface="Times New Roman"/>
                <a:cs typeface="Times New Roman"/>
              </a:rPr>
              <a:t>x</a:t>
            </a:r>
            <a:r>
              <a:rPr dirty="0" smtClean="0" sz="1150" spc="0" b="1" u="heavy">
                <a:latin typeface="Times New Roman"/>
                <a:cs typeface="Times New Roman"/>
              </a:rPr>
              <a:t>a</a:t>
            </a:r>
            <a:r>
              <a:rPr dirty="0" smtClean="0" sz="1150" spc="-15" b="1" u="heavy">
                <a:latin typeface="Times New Roman"/>
                <a:cs typeface="Times New Roman"/>
              </a:rPr>
              <a:t>m</a:t>
            </a:r>
            <a:r>
              <a:rPr dirty="0" smtClean="0" sz="1150" spc="-5" b="1" u="heavy">
                <a:latin typeface="Times New Roman"/>
                <a:cs typeface="Times New Roman"/>
              </a:rPr>
              <a:t>p</a:t>
            </a:r>
            <a:r>
              <a:rPr dirty="0" smtClean="0" sz="1150" spc="0" b="1" u="heavy">
                <a:latin typeface="Times New Roman"/>
                <a:cs typeface="Times New Roman"/>
              </a:rPr>
              <a:t>l</a:t>
            </a:r>
            <a:r>
              <a:rPr dirty="0" smtClean="0" sz="1150" spc="0" b="1" u="heavy">
                <a:latin typeface="Times New Roman"/>
                <a:cs typeface="Times New Roman"/>
              </a:rPr>
              <a:t>e</a:t>
            </a:r>
            <a:r>
              <a:rPr dirty="0" smtClean="0" sz="1150" spc="0" b="1" u="heavy">
                <a:latin typeface="Times New Roman"/>
                <a:cs typeface="Times New Roman"/>
              </a:rPr>
              <a:t>(1)</a:t>
            </a:r>
            <a:endParaRPr sz="1150">
              <a:latin typeface="Times New Roman"/>
              <a:cs typeface="Times New Roman"/>
            </a:endParaRPr>
          </a:p>
          <a:p>
            <a:pPr marL="12700" marR="1819275">
              <a:lnSpc>
                <a:spcPts val="1320"/>
              </a:lnSpc>
              <a:spcBef>
                <a:spcPts val="20"/>
              </a:spcBef>
            </a:pP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uppo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 th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 an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log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ignal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0">
                <a:latin typeface="Times New Roman"/>
                <a:cs typeface="Times New Roman"/>
              </a:rPr>
              <a:t>en as</a:t>
            </a:r>
            <a:r>
              <a:rPr dirty="0" smtClean="0" sz="1150" spc="0">
                <a:latin typeface="Times New Roman"/>
                <a:cs typeface="Times New Roman"/>
              </a:rPr>
              <a:t> of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8,000 </a:t>
            </a:r>
            <a:r>
              <a:rPr dirty="0" smtClean="0" sz="1150" spc="-5">
                <a:latin typeface="Times New Roman"/>
                <a:cs typeface="Times New Roman"/>
              </a:rPr>
              <a:t>H</a:t>
            </a:r>
            <a:r>
              <a:rPr dirty="0" smtClean="0" sz="1150" spc="-10">
                <a:latin typeface="Times New Roman"/>
                <a:cs typeface="Times New Roman"/>
              </a:rPr>
              <a:t>z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marL="608330" indent="-139065">
              <a:lnSpc>
                <a:spcPts val="1290"/>
              </a:lnSpc>
              <a:buFont typeface="Times New Roman"/>
              <a:buAutoNum type="alphaLcPeriod"/>
              <a:tabLst>
                <a:tab pos="608330" algn="l"/>
              </a:tabLst>
            </a:pP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ke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ch 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pe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trum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o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inal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nal.</a:t>
            </a:r>
            <a:endParaRPr sz="1150">
              <a:latin typeface="Times New Roman"/>
              <a:cs typeface="Times New Roman"/>
            </a:endParaRPr>
          </a:p>
          <a:p>
            <a:pPr marL="615950" indent="-146685">
              <a:lnSpc>
                <a:spcPts val="1320"/>
              </a:lnSpc>
              <a:buFont typeface="Times New Roman"/>
              <a:buAutoNum type="alphaLcPeriod"/>
              <a:tabLst>
                <a:tab pos="615950" algn="l"/>
              </a:tabLst>
            </a:pP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ketch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ect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um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 the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mp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ed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rom 0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to 20 k</a:t>
            </a:r>
            <a:r>
              <a:rPr dirty="0" smtClean="0" sz="1150" spc="-5">
                <a:latin typeface="Times New Roman"/>
                <a:cs typeface="Times New Roman"/>
              </a:rPr>
              <a:t>H</a:t>
            </a:r>
            <a:r>
              <a:rPr dirty="0" smtClean="0" sz="1150" spc="-10">
                <a:latin typeface="Times New Roman"/>
                <a:cs typeface="Times New Roman"/>
              </a:rPr>
              <a:t>z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ts val="1320"/>
              </a:lnSpc>
            </a:pPr>
            <a:r>
              <a:rPr dirty="0" smtClean="0" sz="1150" spc="-5" b="1" i="1">
                <a:latin typeface="Times New Roman"/>
                <a:cs typeface="Times New Roman"/>
              </a:rPr>
              <a:t>S</a:t>
            </a:r>
            <a:r>
              <a:rPr dirty="0" smtClean="0" sz="1150" spc="0" b="1" i="1">
                <a:latin typeface="Times New Roman"/>
                <a:cs typeface="Times New Roman"/>
              </a:rPr>
              <a:t>ol</a:t>
            </a:r>
            <a:r>
              <a:rPr dirty="0" smtClean="0" sz="1150" spc="-5" b="1" i="1">
                <a:latin typeface="Times New Roman"/>
                <a:cs typeface="Times New Roman"/>
              </a:rPr>
              <a:t>u</a:t>
            </a:r>
            <a:r>
              <a:rPr dirty="0" smtClean="0" sz="1150" spc="0" b="1" i="1">
                <a:latin typeface="Times New Roman"/>
                <a:cs typeface="Times New Roman"/>
              </a:rPr>
              <a:t>tion</a:t>
            </a:r>
            <a:r>
              <a:rPr dirty="0" smtClean="0" sz="1150" spc="0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48325" y="4859401"/>
            <a:ext cx="150495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and is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am</a:t>
            </a:r>
            <a:r>
              <a:rPr dirty="0" smtClean="0" sz="1150" spc="-15">
                <a:latin typeface="Times New Roman"/>
                <a:cs typeface="Times New Roman"/>
              </a:rPr>
              <a:t>p</a:t>
            </a:r>
            <a:r>
              <a:rPr dirty="0" smtClean="0" sz="1150" spc="0">
                <a:latin typeface="Times New Roman"/>
                <a:cs typeface="Times New Roman"/>
              </a:rPr>
              <a:t>led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at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15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6511416"/>
            <a:ext cx="6699884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two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sided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trum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plotted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shown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3.5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).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og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6711060"/>
            <a:ext cx="67005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8,000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Hz,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trum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pli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±nf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led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42253" y="6838060"/>
            <a:ext cx="6540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>
                <a:latin typeface="Times New Roman"/>
                <a:cs typeface="Times New Roman"/>
              </a:rPr>
              <a:t>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6977760"/>
            <a:ext cx="6699884" cy="5245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2.5/T,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shown in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5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.5(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two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sided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um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plotted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shown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.5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).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og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7506969"/>
            <a:ext cx="67005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8,000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Hz,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trum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pli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ies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±nf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led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42253" y="7633969"/>
            <a:ext cx="6540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>
                <a:latin typeface="Times New Roman"/>
                <a:cs typeface="Times New Roman"/>
              </a:rPr>
              <a:t>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7773669"/>
            <a:ext cx="308229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2.5/T,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shown in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5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.5(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016508" y="1264994"/>
            <a:ext cx="5715330" cy="2990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07435" y="4870702"/>
            <a:ext cx="2400732" cy="1692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48640" y="5865854"/>
            <a:ext cx="5604085" cy="5272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3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2217928"/>
            <a:ext cx="6701155" cy="502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27100">
              <a:lnSpc>
                <a:spcPct val="100000"/>
              </a:lnSpc>
              <a:tabLst>
                <a:tab pos="3712210" algn="l"/>
              </a:tabLst>
            </a:pPr>
            <a:r>
              <a:rPr dirty="0" smtClean="0" sz="1150" b="1">
                <a:latin typeface="Times New Roman"/>
                <a:cs typeface="Times New Roman"/>
              </a:rPr>
              <a:t>Fig. 3.5 (a)	</a:t>
            </a:r>
            <a:r>
              <a:rPr dirty="0" smtClean="0" sz="1150" b="1">
                <a:latin typeface="Times New Roman"/>
                <a:cs typeface="Times New Roman"/>
              </a:rPr>
              <a:t>Fig.</a:t>
            </a:r>
            <a:r>
              <a:rPr dirty="0" smtClean="0" sz="1150" spc="-15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3.5(</a:t>
            </a:r>
            <a:r>
              <a:rPr dirty="0" smtClean="0" sz="1150" spc="-5" b="1">
                <a:latin typeface="Times New Roman"/>
                <a:cs typeface="Times New Roman"/>
              </a:rPr>
              <a:t>b</a:t>
            </a:r>
            <a:r>
              <a:rPr dirty="0" smtClean="0" sz="1150" spc="0" b="1">
                <a:latin typeface="Times New Roman"/>
                <a:cs typeface="Times New Roman"/>
              </a:rPr>
              <a:t>)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oti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at </a:t>
            </a:r>
            <a:r>
              <a:rPr dirty="0" smtClean="0" sz="1150" spc="-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3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p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ctr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m </a:t>
            </a:r>
            <a:r>
              <a:rPr dirty="0" smtClean="0" sz="1150" spc="-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 </a:t>
            </a:r>
            <a:r>
              <a:rPr dirty="0" smtClean="0" sz="1150" spc="-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3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mp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ed </a:t>
            </a:r>
            <a:r>
              <a:rPr dirty="0" smtClean="0" sz="1150" spc="-40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 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</a:t>
            </a:r>
            <a:r>
              <a:rPr dirty="0" smtClean="0" sz="1150" spc="-4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 </a:t>
            </a:r>
            <a:r>
              <a:rPr dirty="0" smtClean="0" sz="1150" spc="-40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ure </a:t>
            </a:r>
            <a:r>
              <a:rPr dirty="0" smtClean="0" sz="1150" spc="-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2.5(b) </a:t>
            </a:r>
            <a:r>
              <a:rPr dirty="0" smtClean="0" sz="1150" spc="-5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ontains </a:t>
            </a:r>
            <a:r>
              <a:rPr dirty="0" smtClean="0" sz="1150" spc="-5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4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ma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es </a:t>
            </a:r>
            <a:r>
              <a:rPr dirty="0" smtClean="0" sz="1150" spc="-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 </a:t>
            </a:r>
            <a:r>
              <a:rPr dirty="0" smtClean="0" sz="1150" spc="-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or</a:t>
            </a:r>
            <a:r>
              <a:rPr dirty="0" smtClean="0" sz="1150" spc="3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in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726943"/>
            <a:ext cx="6703059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pectr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m </a:t>
            </a:r>
            <a:r>
              <a:rPr dirty="0" smtClean="0" sz="1150" spc="-3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ho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n </a:t>
            </a:r>
            <a:r>
              <a:rPr dirty="0" smtClean="0" sz="1150" spc="-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in </a:t>
            </a:r>
            <a:r>
              <a:rPr dirty="0" smtClean="0" sz="1150" spc="-40">
                <a:latin typeface="Times New Roman"/>
                <a:cs typeface="Times New Roman"/>
              </a:rPr>
              <a:t> </a:t>
            </a:r>
            <a:r>
              <a:rPr dirty="0" smtClean="0" sz="1150" spc="-20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u</a:t>
            </a:r>
            <a:r>
              <a:rPr dirty="0" smtClean="0" sz="1150" spc="10">
                <a:latin typeface="Times New Roman"/>
                <a:cs typeface="Times New Roman"/>
              </a:rPr>
              <a:t>r</a:t>
            </a:r>
            <a:r>
              <a:rPr dirty="0" smtClean="0" sz="1150" spc="0">
                <a:latin typeface="Times New Roman"/>
                <a:cs typeface="Times New Roman"/>
              </a:rPr>
              <a:t>e </a:t>
            </a:r>
            <a:r>
              <a:rPr dirty="0" smtClean="0" sz="1150" spc="-35">
                <a:latin typeface="Times New Roman"/>
                <a:cs typeface="Times New Roman"/>
              </a:rPr>
              <a:t> </a:t>
            </a:r>
            <a:r>
              <a:rPr dirty="0" smtClean="0" sz="1150" spc="15">
                <a:latin typeface="Times New Roman"/>
                <a:cs typeface="Times New Roman"/>
              </a:rPr>
              <a:t>3</a:t>
            </a:r>
            <a:r>
              <a:rPr dirty="0" smtClean="0" sz="1150" spc="0">
                <a:latin typeface="Times New Roman"/>
                <a:cs typeface="Times New Roman"/>
              </a:rPr>
              <a:t>.5</a:t>
            </a:r>
            <a:r>
              <a:rPr dirty="0" smtClean="0" sz="1150" spc="-15">
                <a:latin typeface="Times New Roman"/>
                <a:cs typeface="Times New Roman"/>
              </a:rPr>
              <a:t>(</a:t>
            </a:r>
            <a:r>
              <a:rPr dirty="0" smtClean="0" sz="1150" spc="0">
                <a:latin typeface="Times New Roman"/>
                <a:cs typeface="Times New Roman"/>
              </a:rPr>
              <a:t>a); </a:t>
            </a:r>
            <a:r>
              <a:rPr dirty="0" smtClean="0" sz="1150" spc="-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 </a:t>
            </a:r>
            <a:r>
              <a:rPr dirty="0" smtClean="0" sz="1150" spc="-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the </a:t>
            </a:r>
            <a:r>
              <a:rPr dirty="0" smtClean="0" sz="1150" spc="-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es </a:t>
            </a:r>
            <a:r>
              <a:rPr dirty="0" smtClean="0" sz="1150" spc="-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rep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at </a:t>
            </a:r>
            <a:r>
              <a:rPr dirty="0" smtClean="0" sz="1150" spc="-4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t </a:t>
            </a:r>
            <a:r>
              <a:rPr dirty="0" smtClean="0" sz="1150" spc="-3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</a:t>
            </a:r>
            <a:r>
              <a:rPr dirty="0" smtClean="0" sz="1150" spc="-15">
                <a:latin typeface="Times New Roman"/>
                <a:cs typeface="Times New Roman"/>
              </a:rPr>
              <a:t>u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ip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es </a:t>
            </a:r>
            <a:r>
              <a:rPr dirty="0" smtClean="0" sz="1150" spc="-4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of </a:t>
            </a:r>
            <a:r>
              <a:rPr dirty="0" smtClean="0" sz="1150" spc="-50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t</a:t>
            </a:r>
            <a:r>
              <a:rPr dirty="0" smtClean="0" sz="1150" spc="0">
                <a:latin typeface="Times New Roman"/>
                <a:cs typeface="Times New Roman"/>
              </a:rPr>
              <a:t>he </a:t>
            </a:r>
            <a:r>
              <a:rPr dirty="0" smtClean="0" sz="1150" spc="-3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mpling </a:t>
            </a:r>
            <a:r>
              <a:rPr dirty="0" smtClean="0" sz="1150" spc="-50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reque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cy </a:t>
            </a:r>
            <a:r>
              <a:rPr dirty="0" smtClean="0" sz="1150" spc="-5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f  </a:t>
            </a:r>
            <a:r>
              <a:rPr dirty="0" smtClean="0" sz="1150" spc="-8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(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 </a:t>
            </a:r>
            <a:r>
              <a:rPr dirty="0" smtClean="0" sz="1150" spc="-4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our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2839998"/>
            <a:ext cx="6701790" cy="5257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6101715">
              <a:lnSpc>
                <a:spcPct val="112200"/>
              </a:lnSpc>
            </a:pPr>
            <a:r>
              <a:rPr dirty="0" smtClean="0" sz="750">
                <a:latin typeface="Times New Roman"/>
                <a:cs typeface="Times New Roman"/>
              </a:rPr>
              <a:t>s</a:t>
            </a:r>
            <a:r>
              <a:rPr dirty="0" smtClean="0" sz="750">
                <a:latin typeface="Times New Roman"/>
                <a:cs typeface="Times New Roman"/>
              </a:rPr>
              <a:t> </a:t>
            </a:r>
            <a:r>
              <a:rPr dirty="0" smtClean="0" sz="1150">
                <a:latin typeface="Times New Roman"/>
                <a:cs typeface="Times New Roman"/>
              </a:rPr>
              <a:t>exa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ple,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8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k</a:t>
            </a:r>
            <a:r>
              <a:rPr dirty="0" smtClean="0" sz="1150" spc="-5">
                <a:latin typeface="Times New Roman"/>
                <a:cs typeface="Times New Roman"/>
              </a:rPr>
              <a:t>H</a:t>
            </a:r>
            <a:r>
              <a:rPr dirty="0" smtClean="0" sz="1150" spc="-10">
                <a:latin typeface="Times New Roman"/>
                <a:cs typeface="Times New Roman"/>
              </a:rPr>
              <a:t>z</a:t>
            </a:r>
            <a:r>
              <a:rPr dirty="0" smtClean="0" sz="1150" spc="0">
                <a:latin typeface="Times New Roman"/>
                <a:cs typeface="Times New Roman"/>
              </a:rPr>
              <a:t>,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16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k</a:t>
            </a:r>
            <a:r>
              <a:rPr dirty="0" smtClean="0" sz="1150" spc="-5">
                <a:latin typeface="Times New Roman"/>
                <a:cs typeface="Times New Roman"/>
              </a:rPr>
              <a:t>H</a:t>
            </a:r>
            <a:r>
              <a:rPr dirty="0" smtClean="0" sz="1150" spc="-10">
                <a:latin typeface="Times New Roman"/>
                <a:cs typeface="Times New Roman"/>
              </a:rPr>
              <a:t>z</a:t>
            </a:r>
            <a:r>
              <a:rPr dirty="0" smtClean="0" sz="1150" spc="0">
                <a:latin typeface="Times New Roman"/>
                <a:cs typeface="Times New Roman"/>
              </a:rPr>
              <a:t>,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24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k</a:t>
            </a:r>
            <a:r>
              <a:rPr dirty="0" smtClean="0" sz="1150" spc="-5">
                <a:latin typeface="Times New Roman"/>
                <a:cs typeface="Times New Roman"/>
              </a:rPr>
              <a:t>H</a:t>
            </a:r>
            <a:r>
              <a:rPr dirty="0" smtClean="0" sz="1150" spc="-10">
                <a:latin typeface="Times New Roman"/>
                <a:cs typeface="Times New Roman"/>
              </a:rPr>
              <a:t>z</a:t>
            </a:r>
            <a:r>
              <a:rPr dirty="0" smtClean="0" sz="1150" spc="0">
                <a:latin typeface="Times New Roman"/>
                <a:cs typeface="Times New Roman"/>
              </a:rPr>
              <a:t>,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);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and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that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-10">
                <a:latin typeface="Times New Roman"/>
                <a:cs typeface="Times New Roman"/>
              </a:rPr>
              <a:t>l</a:t>
            </a:r>
            <a:r>
              <a:rPr dirty="0" smtClean="0" sz="1150" spc="0">
                <a:latin typeface="Times New Roman"/>
                <a:cs typeface="Times New Roman"/>
              </a:rPr>
              <a:t>l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ima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es</a:t>
            </a:r>
            <a:r>
              <a:rPr dirty="0" smtClean="0" sz="1150" spc="9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mu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b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remo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-10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d,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ince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t</a:t>
            </a:r>
            <a:r>
              <a:rPr dirty="0" smtClean="0" sz="1150" spc="-15">
                <a:latin typeface="Times New Roman"/>
                <a:cs typeface="Times New Roman"/>
              </a:rPr>
              <a:t>h</a:t>
            </a:r>
            <a:r>
              <a:rPr dirty="0" smtClean="0" sz="1150" spc="0">
                <a:latin typeface="Times New Roman"/>
                <a:cs typeface="Times New Roman"/>
              </a:rPr>
              <a:t>ey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7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o</a:t>
            </a:r>
            <a:r>
              <a:rPr dirty="0" smtClean="0" sz="1150" spc="10">
                <a:latin typeface="Times New Roman"/>
                <a:cs typeface="Times New Roman"/>
              </a:rPr>
              <a:t>n</a:t>
            </a:r>
            <a:r>
              <a:rPr dirty="0" smtClean="0" sz="1150" spc="-15">
                <a:latin typeface="Times New Roman"/>
                <a:cs typeface="Times New Roman"/>
              </a:rPr>
              <a:t>v</a:t>
            </a:r>
            <a:r>
              <a:rPr dirty="0" smtClean="0" sz="1150" spc="15">
                <a:latin typeface="Times New Roman"/>
                <a:cs typeface="Times New Roman"/>
              </a:rPr>
              <a:t>e</a:t>
            </a:r>
            <a:r>
              <a:rPr dirty="0" smtClean="0" sz="1150" spc="0">
                <a:latin typeface="Times New Roman"/>
                <a:cs typeface="Times New Roman"/>
              </a:rPr>
              <a:t>y</a:t>
            </a:r>
            <a:r>
              <a:rPr dirty="0" smtClean="0" sz="1150" spc="7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no</a:t>
            </a:r>
            <a:r>
              <a:rPr dirty="0" smtClean="0" sz="1150" spc="95">
                <a:latin typeface="Times New Roman"/>
                <a:cs typeface="Times New Roman"/>
              </a:rPr>
              <a:t> </a:t>
            </a:r>
            <a:r>
              <a:rPr dirty="0" smtClean="0" sz="1150" spc="15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dditio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al</a:t>
            </a:r>
            <a:r>
              <a:rPr dirty="0" smtClean="0" sz="1150" spc="0">
                <a:latin typeface="Times New Roman"/>
                <a:cs typeface="Times New Roman"/>
              </a:rPr>
              <a:t> in</a:t>
            </a:r>
            <a:r>
              <a:rPr dirty="0" smtClean="0" sz="1150" spc="-15">
                <a:latin typeface="Times New Roman"/>
                <a:cs typeface="Times New Roman"/>
              </a:rPr>
              <a:t>f</a:t>
            </a:r>
            <a:r>
              <a:rPr dirty="0" smtClean="0" sz="1150" spc="0">
                <a:latin typeface="Times New Roman"/>
                <a:cs typeface="Times New Roman"/>
              </a:rPr>
              <a:t>ormati</a:t>
            </a:r>
            <a:r>
              <a:rPr dirty="0" smtClean="0" sz="1150" spc="-15">
                <a:latin typeface="Times New Roman"/>
                <a:cs typeface="Times New Roman"/>
              </a:rPr>
              <a:t>o</a:t>
            </a:r>
            <a:r>
              <a:rPr dirty="0" smtClean="0" sz="1150" spc="0">
                <a:latin typeface="Times New Roman"/>
                <a:cs typeface="Times New Roman"/>
              </a:rPr>
              <a:t>n.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3499739"/>
            <a:ext cx="6700520" cy="542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 u="heavy">
                <a:latin typeface="Times New Roman"/>
                <a:cs typeface="Times New Roman"/>
              </a:rPr>
              <a:t>3</a:t>
            </a:r>
            <a:r>
              <a:rPr dirty="0" smtClean="0" sz="1200" b="1" u="heavy">
                <a:latin typeface="Times New Roman"/>
                <a:cs typeface="Times New Roman"/>
              </a:rPr>
              <a:t>.2</a:t>
            </a:r>
            <a:r>
              <a:rPr dirty="0" smtClean="0" sz="1200" b="1" u="heavy">
                <a:latin typeface="Times New Roman"/>
                <a:cs typeface="Times New Roman"/>
              </a:rPr>
              <a:t> </a:t>
            </a:r>
            <a:r>
              <a:rPr dirty="0" smtClean="0" sz="1200" b="1" u="heavy">
                <a:latin typeface="Times New Roman"/>
                <a:cs typeface="Times New Roman"/>
              </a:rPr>
              <a:t>S</a:t>
            </a:r>
            <a:r>
              <a:rPr dirty="0" smtClean="0" sz="1200" b="1" u="heavy">
                <a:latin typeface="Times New Roman"/>
                <a:cs typeface="Times New Roman"/>
              </a:rPr>
              <a:t>ig</a:t>
            </a:r>
            <a:r>
              <a:rPr dirty="0" smtClean="0" sz="1200" spc="5" b="1" u="heavy">
                <a:latin typeface="Times New Roman"/>
                <a:cs typeface="Times New Roman"/>
              </a:rPr>
              <a:t>n</a:t>
            </a:r>
            <a:r>
              <a:rPr dirty="0" smtClean="0" sz="1200" spc="0" b="1" u="heavy">
                <a:latin typeface="Times New Roman"/>
                <a:cs typeface="Times New Roman"/>
              </a:rPr>
              <a:t>al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R</a:t>
            </a:r>
            <a:r>
              <a:rPr dirty="0" smtClean="0" sz="1200" spc="-5" b="1" u="heavy">
                <a:latin typeface="Times New Roman"/>
                <a:cs typeface="Times New Roman"/>
              </a:rPr>
              <a:t>e</a:t>
            </a:r>
            <a:r>
              <a:rPr dirty="0" smtClean="0" sz="1200" spc="-5" b="1" u="heavy">
                <a:latin typeface="Times New Roman"/>
                <a:cs typeface="Times New Roman"/>
              </a:rPr>
              <a:t>c</a:t>
            </a:r>
            <a:r>
              <a:rPr dirty="0" smtClean="0" sz="1200" spc="0" b="1" u="heavy">
                <a:latin typeface="Times New Roman"/>
                <a:cs typeface="Times New Roman"/>
              </a:rPr>
              <a:t>on</a:t>
            </a:r>
            <a:r>
              <a:rPr dirty="0" smtClean="0" sz="1200" spc="0" b="1" u="heavy">
                <a:latin typeface="Times New Roman"/>
                <a:cs typeface="Times New Roman"/>
              </a:rPr>
              <a:t>st</a:t>
            </a:r>
            <a:r>
              <a:rPr dirty="0" smtClean="0" sz="1200" spc="-10" b="1" u="heavy">
                <a:latin typeface="Times New Roman"/>
                <a:cs typeface="Times New Roman"/>
              </a:rPr>
              <a:t>r</a:t>
            </a:r>
            <a:r>
              <a:rPr dirty="0" smtClean="0" sz="1200" spc="0" b="1" u="heavy">
                <a:latin typeface="Times New Roman"/>
                <a:cs typeface="Times New Roman"/>
              </a:rPr>
              <a:t>u</a:t>
            </a:r>
            <a:r>
              <a:rPr dirty="0" smtClean="0" sz="1200" spc="-5" b="1" u="heavy">
                <a:latin typeface="Times New Roman"/>
                <a:cs typeface="Times New Roman"/>
              </a:rPr>
              <a:t>c</a:t>
            </a:r>
            <a:r>
              <a:rPr dirty="0" smtClean="0" sz="1200" spc="0" b="1" u="heavy">
                <a:latin typeface="Times New Roman"/>
                <a:cs typeface="Times New Roman"/>
              </a:rPr>
              <a:t>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5"/>
              </a:spcBef>
            </a:pPr>
            <a:endParaRPr sz="1200"/>
          </a:p>
          <a:p>
            <a:pPr marL="4699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simplifi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steps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volved,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.6.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irst,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ro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4022471"/>
            <a:ext cx="670115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impulse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(t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hich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impulse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prop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4149471"/>
            <a:ext cx="6696709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558290">
              <a:lnSpc>
                <a:spcPct val="100000"/>
              </a:lnSpc>
            </a:pPr>
            <a:r>
              <a:rPr dirty="0" smtClean="0" sz="800">
                <a:latin typeface="Times New Roman"/>
                <a:cs typeface="Times New Roman"/>
              </a:rPr>
              <a:t>s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1365"/>
              </a:lnSpc>
            </a:pPr>
            <a:r>
              <a:rPr dirty="0" smtClean="0" sz="1200">
                <a:latin typeface="Times New Roman"/>
                <a:cs typeface="Times New Roman"/>
              </a:rPr>
              <a:t>output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),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two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utive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impulses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mpling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riod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T;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ond,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4436998"/>
            <a:ext cx="67005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onstru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filter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ppli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ide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(t)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obtain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64633" y="4563998"/>
            <a:ext cx="6540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>
                <a:latin typeface="Times New Roman"/>
                <a:cs typeface="Times New Roman"/>
              </a:rPr>
              <a:t>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4676266"/>
            <a:ext cx="4916170" cy="3721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90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listed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inal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spe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rum: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5830189"/>
            <a:ext cx="6697980" cy="615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0000"/>
              </a:lnSpc>
            </a:pPr>
            <a:r>
              <a:rPr dirty="0" smtClean="0" sz="1150" spc="-5" b="1">
                <a:latin typeface="Times New Roman"/>
                <a:cs typeface="Times New Roman"/>
              </a:rPr>
              <a:t>I</a:t>
            </a:r>
            <a:r>
              <a:rPr dirty="0" smtClean="0" sz="1150" spc="0" b="1">
                <a:latin typeface="Times New Roman"/>
                <a:cs typeface="Times New Roman"/>
              </a:rPr>
              <a:t>n</a:t>
            </a:r>
            <a:r>
              <a:rPr dirty="0" smtClean="0" sz="1150" spc="10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t</a:t>
            </a:r>
            <a:r>
              <a:rPr dirty="0" smtClean="0" sz="1150" spc="-5" b="1">
                <a:latin typeface="Times New Roman"/>
                <a:cs typeface="Times New Roman"/>
              </a:rPr>
              <a:t>h</a:t>
            </a:r>
            <a:r>
              <a:rPr dirty="0" smtClean="0" sz="1150" spc="0" b="1">
                <a:latin typeface="Times New Roman"/>
                <a:cs typeface="Times New Roman"/>
              </a:rPr>
              <a:t>is</a:t>
            </a:r>
            <a:r>
              <a:rPr dirty="0" smtClean="0" sz="1150" spc="100" b="1">
                <a:latin typeface="Times New Roman"/>
                <a:cs typeface="Times New Roman"/>
              </a:rPr>
              <a:t> </a:t>
            </a:r>
            <a:r>
              <a:rPr dirty="0" smtClean="0" sz="1150" spc="0" b="1">
                <a:latin typeface="Times New Roman"/>
                <a:cs typeface="Times New Roman"/>
              </a:rPr>
              <a:t>ca</a:t>
            </a:r>
            <a:r>
              <a:rPr dirty="0" smtClean="0" sz="1150" spc="-5" b="1">
                <a:latin typeface="Times New Roman"/>
                <a:cs typeface="Times New Roman"/>
              </a:rPr>
              <a:t>s</a:t>
            </a:r>
            <a:r>
              <a:rPr dirty="0" smtClean="0" sz="1150" spc="0" b="1">
                <a:latin typeface="Times New Roman"/>
                <a:cs typeface="Times New Roman"/>
              </a:rPr>
              <a:t>e,</a:t>
            </a:r>
            <a:r>
              <a:rPr dirty="0" smtClean="0" sz="1150" spc="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Nyq</a:t>
            </a:r>
            <a:r>
              <a:rPr dirty="0" smtClean="0" sz="1200" spc="-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ist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y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1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l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ax</a:t>
            </a:r>
            <a:r>
              <a:rPr dirty="0" smtClean="0" sz="1200" spc="10" b="1">
                <a:latin typeface="Times New Roman"/>
                <a:cs typeface="Times New Roman"/>
              </a:rPr>
              <a:t>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1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y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analog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</a:t>
            </a:r>
            <a:r>
              <a:rPr dirty="0" smtClean="0" sz="1200" spc="-10" b="1">
                <a:latin typeface="Times New Roman"/>
                <a:cs typeface="Times New Roman"/>
              </a:rPr>
              <a:t>g</a:t>
            </a:r>
            <a:r>
              <a:rPr dirty="0" smtClean="0" sz="1200" spc="0" b="1">
                <a:latin typeface="Times New Roman"/>
                <a:cs typeface="Times New Roman"/>
              </a:rPr>
              <a:t>nal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x(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),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1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latin typeface="Times New Roman"/>
                <a:cs typeface="Times New Roman"/>
              </a:rPr>
              <a:t> lo</a:t>
            </a:r>
            <a:r>
              <a:rPr dirty="0" smtClean="0" sz="1200" spc="10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pa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7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onst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tion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ilt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quir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</a:t>
            </a:r>
            <a:r>
              <a:rPr dirty="0" smtClean="0" sz="1200" spc="5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analog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-1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l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15" b="1">
                <a:latin typeface="Times New Roman"/>
                <a:cs typeface="Times New Roman"/>
              </a:rPr>
              <a:t>u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.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This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6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</a:t>
            </a:r>
            <a:r>
              <a:rPr dirty="0" smtClean="0" sz="1200" spc="6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imp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ti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7060666"/>
            <a:ext cx="6653530" cy="6184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500"/>
              </a:lnSpc>
            </a:pPr>
            <a:r>
              <a:rPr dirty="0" smtClean="0" sz="1200" b="1">
                <a:latin typeface="Times New Roman"/>
                <a:cs typeface="Times New Roman"/>
              </a:rPr>
              <a:t>In this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, the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 a </a:t>
            </a:r>
            <a:r>
              <a:rPr dirty="0" smtClean="0" sz="1200" spc="15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pa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ation b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tw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 the high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10" b="1">
                <a:latin typeface="Times New Roman"/>
                <a:cs typeface="Times New Roman"/>
              </a:rPr>
              <a:t>t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y 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dge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baseba</a:t>
            </a:r>
            <a:r>
              <a:rPr dirty="0" smtClean="0" sz="1200" spc="-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d sp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um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</a:t>
            </a:r>
            <a:r>
              <a:rPr dirty="0" smtClean="0" sz="1200" spc="0" b="1">
                <a:latin typeface="Times New Roman"/>
                <a:cs typeface="Times New Roman"/>
              </a:rPr>
              <a:t> the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lo</a:t>
            </a:r>
            <a:r>
              <a:rPr dirty="0" smtClean="0" sz="1200" spc="10" b="1">
                <a:latin typeface="Times New Roman"/>
                <a:cs typeface="Times New Roman"/>
              </a:rPr>
              <a:t>w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dge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first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pli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a. Th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, a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ti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 lo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pass r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onst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tion (ant</a:t>
            </a:r>
            <a:r>
              <a:rPr dirty="0" smtClean="0" sz="1200" spc="30" b="1">
                <a:latin typeface="Times New Roman"/>
                <a:cs typeface="Times New Roman"/>
              </a:rPr>
              <a:t>i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10" b="1">
                <a:latin typeface="Times New Roman"/>
                <a:cs typeface="Times New Roman"/>
              </a:rPr>
              <a:t>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ag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) f</a:t>
            </a:r>
            <a:r>
              <a:rPr dirty="0" smtClean="0" sz="1200" spc="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lt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an</a:t>
            </a:r>
            <a:r>
              <a:rPr dirty="0" smtClean="0" sz="1200" spc="0" b="1">
                <a:latin typeface="Times New Roman"/>
                <a:cs typeface="Times New Roman"/>
              </a:rPr>
              <a:t> be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to 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je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 all the 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10" b="1">
                <a:latin typeface="Times New Roman"/>
                <a:cs typeface="Times New Roman"/>
              </a:rPr>
              <a:t>g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 and 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hieve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iginal signal </a:t>
            </a:r>
            <a:r>
              <a:rPr dirty="0" smtClean="0" sz="1200" spc="-10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15" b="1">
                <a:latin typeface="Times New Roman"/>
                <a:cs typeface="Times New Roman"/>
              </a:rPr>
              <a:t>u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40" y="8326881"/>
            <a:ext cx="6697345" cy="5334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This is alias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ng,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bas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band sp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1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su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s s</a:t>
            </a:r>
            <a:r>
              <a:rPr dirty="0" smtClean="0" sz="1200" spc="5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al 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isto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tion, that is,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ntains an</a:t>
            </a:r>
            <a:r>
              <a:rPr dirty="0" smtClean="0" sz="1200" spc="0" b="1">
                <a:latin typeface="Times New Roman"/>
                <a:cs typeface="Times New Roman"/>
              </a:rPr>
              <a:t> aliasi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</a:t>
            </a:r>
            <a:r>
              <a:rPr dirty="0" smtClean="0" sz="1200" spc="5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noise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;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in</a:t>
            </a:r>
            <a:r>
              <a:rPr dirty="0" smtClean="0" sz="1200" spc="7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ai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,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ov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analog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ay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onsist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7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alia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no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se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y or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1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ies. 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, the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ov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analog 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 in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10" b="1">
                <a:latin typeface="Times New Roman"/>
                <a:cs typeface="Times New Roman"/>
              </a:rPr>
              <a:t>b</a:t>
            </a:r>
            <a:r>
              <a:rPr dirty="0" smtClean="0" sz="1200" spc="0" b="1">
                <a:latin typeface="Times New Roman"/>
                <a:cs typeface="Times New Roman"/>
              </a:rPr>
              <a:t>ly 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isto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48640" y="6589776"/>
            <a:ext cx="1462981" cy="347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444240" y="1272534"/>
            <a:ext cx="3343760" cy="8549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48640" y="1242068"/>
            <a:ext cx="2860842" cy="8853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96823" y="5231890"/>
            <a:ext cx="1551441" cy="32144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48640" y="7844029"/>
            <a:ext cx="1356784" cy="2818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3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2966" cy="0"/>
          </a:xfrm>
          <a:custGeom>
            <a:avLst/>
            <a:gdLst/>
            <a:ahLst/>
            <a:cxnLst/>
            <a:rect l="l" t="t" r="r" b="b"/>
            <a:pathLst>
              <a:path w="6712966" h="0">
                <a:moveTo>
                  <a:pt x="0" y="0"/>
                </a:moveTo>
                <a:lnTo>
                  <a:pt x="6712966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211070" y="4542409"/>
            <a:ext cx="2896235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b="1">
                <a:latin typeface="Calibri"/>
                <a:cs typeface="Calibri"/>
              </a:rPr>
              <a:t>Fig.</a:t>
            </a:r>
            <a:r>
              <a:rPr dirty="0" smtClean="0" sz="1150" spc="-10" b="1">
                <a:latin typeface="Calibri"/>
                <a:cs typeface="Calibri"/>
              </a:rPr>
              <a:t> </a:t>
            </a:r>
            <a:r>
              <a:rPr dirty="0" smtClean="0" sz="1150" spc="-10" b="1">
                <a:latin typeface="Calibri"/>
                <a:cs typeface="Calibri"/>
              </a:rPr>
              <a:t>3</a:t>
            </a:r>
            <a:r>
              <a:rPr dirty="0" smtClean="0" sz="1150" spc="0" b="1">
                <a:latin typeface="Calibri"/>
                <a:cs typeface="Calibri"/>
              </a:rPr>
              <a:t>.6</a:t>
            </a:r>
            <a:r>
              <a:rPr dirty="0" smtClean="0" sz="1150" spc="5" b="1">
                <a:latin typeface="Calibri"/>
                <a:cs typeface="Calibri"/>
              </a:rPr>
              <a:t> </a:t>
            </a:r>
            <a:r>
              <a:rPr dirty="0" smtClean="0" sz="1150" spc="-20" b="1">
                <a:latin typeface="Calibri"/>
                <a:cs typeface="Calibri"/>
              </a:rPr>
              <a:t>S</a:t>
            </a:r>
            <a:r>
              <a:rPr dirty="0" smtClean="0" sz="1150" spc="0" b="1">
                <a:latin typeface="Calibri"/>
                <a:cs typeface="Calibri"/>
              </a:rPr>
              <a:t>i</a:t>
            </a:r>
            <a:r>
              <a:rPr dirty="0" smtClean="0" sz="1150" spc="-10" b="1">
                <a:latin typeface="Calibri"/>
                <a:cs typeface="Calibri"/>
              </a:rPr>
              <a:t>g</a:t>
            </a:r>
            <a:r>
              <a:rPr dirty="0" smtClean="0" sz="1150" spc="5" b="1">
                <a:latin typeface="Calibri"/>
                <a:cs typeface="Calibri"/>
              </a:rPr>
              <a:t>n</a:t>
            </a:r>
            <a:r>
              <a:rPr dirty="0" smtClean="0" sz="1150" spc="-5" b="1">
                <a:latin typeface="Calibri"/>
                <a:cs typeface="Calibri"/>
              </a:rPr>
              <a:t>a</a:t>
            </a:r>
            <a:r>
              <a:rPr dirty="0" smtClean="0" sz="1150" spc="0" b="1">
                <a:latin typeface="Calibri"/>
                <a:cs typeface="Calibri"/>
              </a:rPr>
              <a:t>l</a:t>
            </a:r>
            <a:r>
              <a:rPr dirty="0" smtClean="0" sz="1150" spc="-5" b="1">
                <a:latin typeface="Calibri"/>
                <a:cs typeface="Calibri"/>
              </a:rPr>
              <a:t> </a:t>
            </a:r>
            <a:r>
              <a:rPr dirty="0" smtClean="0" sz="1150" spc="5" b="1">
                <a:latin typeface="Calibri"/>
                <a:cs typeface="Calibri"/>
              </a:rPr>
              <a:t>n</a:t>
            </a:r>
            <a:r>
              <a:rPr dirty="0" smtClean="0" sz="1150" spc="0" b="1">
                <a:latin typeface="Calibri"/>
                <a:cs typeface="Calibri"/>
              </a:rPr>
              <a:t>o</a:t>
            </a:r>
            <a:r>
              <a:rPr dirty="0" smtClean="0" sz="1150" spc="-5" b="1">
                <a:latin typeface="Calibri"/>
                <a:cs typeface="Calibri"/>
              </a:rPr>
              <a:t>t</a:t>
            </a:r>
            <a:r>
              <a:rPr dirty="0" smtClean="0" sz="1150" spc="-5" b="1">
                <a:latin typeface="Calibri"/>
                <a:cs typeface="Calibri"/>
              </a:rPr>
              <a:t>a</a:t>
            </a:r>
            <a:r>
              <a:rPr dirty="0" smtClean="0" sz="1150" spc="-5" b="1">
                <a:latin typeface="Calibri"/>
                <a:cs typeface="Calibri"/>
              </a:rPr>
              <a:t>t</a:t>
            </a:r>
            <a:r>
              <a:rPr dirty="0" smtClean="0" sz="1150" spc="0" b="1">
                <a:latin typeface="Calibri"/>
                <a:cs typeface="Calibri"/>
              </a:rPr>
              <a:t>i</a:t>
            </a:r>
            <a:r>
              <a:rPr dirty="0" smtClean="0" sz="1150" spc="-10" b="1">
                <a:latin typeface="Calibri"/>
                <a:cs typeface="Calibri"/>
              </a:rPr>
              <a:t>o</a:t>
            </a:r>
            <a:r>
              <a:rPr dirty="0" smtClean="0" sz="1150" spc="5" b="1">
                <a:latin typeface="Calibri"/>
                <a:cs typeface="Calibri"/>
              </a:rPr>
              <a:t>n</a:t>
            </a:r>
            <a:r>
              <a:rPr dirty="0" smtClean="0" sz="1150" spc="0" b="1">
                <a:latin typeface="Calibri"/>
                <a:cs typeface="Calibri"/>
              </a:rPr>
              <a:t>s</a:t>
            </a:r>
            <a:r>
              <a:rPr dirty="0" smtClean="0" sz="1150" spc="-5" b="1">
                <a:latin typeface="Calibri"/>
                <a:cs typeface="Calibri"/>
              </a:rPr>
              <a:t> </a:t>
            </a:r>
            <a:r>
              <a:rPr dirty="0" smtClean="0" sz="1150" spc="-20" b="1">
                <a:latin typeface="Calibri"/>
                <a:cs typeface="Calibri"/>
              </a:rPr>
              <a:t>a</a:t>
            </a:r>
            <a:r>
              <a:rPr dirty="0" smtClean="0" sz="1150" spc="0" b="1">
                <a:latin typeface="Calibri"/>
                <a:cs typeface="Calibri"/>
              </a:rPr>
              <a:t>t</a:t>
            </a:r>
            <a:r>
              <a:rPr dirty="0" smtClean="0" sz="1150" spc="-5" b="1">
                <a:latin typeface="Calibri"/>
                <a:cs typeface="Calibri"/>
              </a:rPr>
              <a:t> </a:t>
            </a:r>
            <a:r>
              <a:rPr dirty="0" smtClean="0" sz="1150" spc="0" b="1">
                <a:latin typeface="Calibri"/>
                <a:cs typeface="Calibri"/>
              </a:rPr>
              <a:t>r</a:t>
            </a:r>
            <a:r>
              <a:rPr dirty="0" smtClean="0" sz="1150" spc="-10" b="1">
                <a:latin typeface="Calibri"/>
                <a:cs typeface="Calibri"/>
              </a:rPr>
              <a:t>e</a:t>
            </a:r>
            <a:r>
              <a:rPr dirty="0" smtClean="0" sz="1150" spc="0" b="1">
                <a:latin typeface="Calibri"/>
                <a:cs typeface="Calibri"/>
              </a:rPr>
              <a:t>co</a:t>
            </a:r>
            <a:r>
              <a:rPr dirty="0" smtClean="0" sz="1150" spc="5" b="1">
                <a:latin typeface="Calibri"/>
                <a:cs typeface="Calibri"/>
              </a:rPr>
              <a:t>n</a:t>
            </a:r>
            <a:r>
              <a:rPr dirty="0" smtClean="0" sz="1150" spc="-5" b="1">
                <a:latin typeface="Calibri"/>
                <a:cs typeface="Calibri"/>
              </a:rPr>
              <a:t>s</a:t>
            </a:r>
            <a:r>
              <a:rPr dirty="0" smtClean="0" sz="1150" spc="-5" b="1">
                <a:latin typeface="Calibri"/>
                <a:cs typeface="Calibri"/>
              </a:rPr>
              <a:t>t</a:t>
            </a:r>
            <a:r>
              <a:rPr dirty="0" smtClean="0" sz="1150" spc="0" b="1">
                <a:latin typeface="Calibri"/>
                <a:cs typeface="Calibri"/>
              </a:rPr>
              <a:t>ruc</a:t>
            </a:r>
            <a:r>
              <a:rPr dirty="0" smtClean="0" sz="1150" spc="-10" b="1">
                <a:latin typeface="Calibri"/>
                <a:cs typeface="Calibri"/>
              </a:rPr>
              <a:t>t</a:t>
            </a:r>
            <a:r>
              <a:rPr dirty="0" smtClean="0" sz="1150" spc="0" b="1">
                <a:latin typeface="Calibri"/>
                <a:cs typeface="Calibri"/>
              </a:rPr>
              <a:t>i</a:t>
            </a:r>
            <a:r>
              <a:rPr dirty="0" smtClean="0" sz="1150" spc="-10" b="1">
                <a:latin typeface="Calibri"/>
                <a:cs typeface="Calibri"/>
              </a:rPr>
              <a:t>o</a:t>
            </a:r>
            <a:r>
              <a:rPr dirty="0" smtClean="0" sz="1150" spc="0" b="1">
                <a:latin typeface="Calibri"/>
                <a:cs typeface="Calibri"/>
              </a:rPr>
              <a:t>n</a:t>
            </a:r>
            <a:r>
              <a:rPr dirty="0" smtClean="0" sz="1150" spc="5" b="1">
                <a:latin typeface="Calibri"/>
                <a:cs typeface="Calibri"/>
              </a:rPr>
              <a:t> </a:t>
            </a:r>
            <a:r>
              <a:rPr dirty="0" smtClean="0" sz="1150" spc="-5" b="1">
                <a:latin typeface="Calibri"/>
                <a:cs typeface="Calibri"/>
              </a:rPr>
              <a:t>s</a:t>
            </a:r>
            <a:r>
              <a:rPr dirty="0" smtClean="0" sz="1150" spc="-5" b="1">
                <a:latin typeface="Calibri"/>
                <a:cs typeface="Calibri"/>
              </a:rPr>
              <a:t>t</a:t>
            </a:r>
            <a:r>
              <a:rPr dirty="0" smtClean="0" sz="1150" spc="-5" b="1">
                <a:latin typeface="Calibri"/>
                <a:cs typeface="Calibri"/>
              </a:rPr>
              <a:t>a</a:t>
            </a:r>
            <a:r>
              <a:rPr dirty="0" smtClean="0" sz="1150" spc="0" b="1">
                <a:latin typeface="Calibri"/>
                <a:cs typeface="Calibri"/>
              </a:rPr>
              <a:t>ge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28344" y="1199460"/>
            <a:ext cx="4689724" cy="3079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:title>Signal Processing                                                                                                                                                       Lec. 3</dc:title>
  <dcterms:created xsi:type="dcterms:W3CDTF">2018-11-09T22:48:58Z</dcterms:created>
  <dcterms:modified xsi:type="dcterms:W3CDTF">2018-11-09T22:48:58Z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2018-02-12T00:00:00Z</vt:filetime>
  </property>
  <property fmtid="{D5CDD505-2E9C-101B-9397-08002B2CF9AE}" pid="3" name="LastSaved">
    <vt:filetime>2018-11-09T00:00:00Z</vt:filetime>
  </property>
</Properties>
</file>